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0" r:id="rId1"/>
    <p:sldMasterId id="2147483911" r:id="rId2"/>
  </p:sldMasterIdLst>
  <p:notesMasterIdLst>
    <p:notesMasterId r:id="rId21"/>
  </p:notesMasterIdLst>
  <p:handoutMasterIdLst>
    <p:handoutMasterId r:id="rId22"/>
  </p:handoutMasterIdLst>
  <p:sldIdLst>
    <p:sldId id="299" r:id="rId3"/>
    <p:sldId id="444" r:id="rId4"/>
    <p:sldId id="437" r:id="rId5"/>
    <p:sldId id="445" r:id="rId6"/>
    <p:sldId id="431" r:id="rId7"/>
    <p:sldId id="442" r:id="rId8"/>
    <p:sldId id="310" r:id="rId9"/>
    <p:sldId id="300" r:id="rId10"/>
    <p:sldId id="441" r:id="rId11"/>
    <p:sldId id="451" r:id="rId12"/>
    <p:sldId id="447" r:id="rId13"/>
    <p:sldId id="449" r:id="rId14"/>
    <p:sldId id="428" r:id="rId15"/>
    <p:sldId id="443" r:id="rId16"/>
    <p:sldId id="450" r:id="rId17"/>
    <p:sldId id="432" r:id="rId18"/>
    <p:sldId id="439" r:id="rId19"/>
    <p:sldId id="307" r:id="rId20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A470E"/>
    <a:srgbClr val="FF6600"/>
    <a:srgbClr val="5F5BAD"/>
    <a:srgbClr val="90E4F8"/>
    <a:srgbClr val="E7352A"/>
    <a:srgbClr val="595959"/>
    <a:srgbClr val="7C92A4"/>
    <a:srgbClr val="4472C4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13" autoAdjust="0"/>
    <p:restoredTop sz="95337" autoAdjust="0"/>
  </p:normalViewPr>
  <p:slideViewPr>
    <p:cSldViewPr snapToGrid="0" snapToObjects="1" showGuides="1">
      <p:cViewPr varScale="1">
        <p:scale>
          <a:sx n="81" d="100"/>
          <a:sy n="81" d="100"/>
        </p:scale>
        <p:origin x="528" y="90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33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D323C-29CA-4E2C-9426-64F492C786D7}" type="doc">
      <dgm:prSet loTypeId="urn:microsoft.com/office/officeart/2008/layout/HexagonCluster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340021B-3F8D-464A-9145-D4E47A1DB27C}">
      <dgm:prSet phldrT="[Texte]"/>
      <dgm:spPr>
        <a:ln>
          <a:noFill/>
        </a:ln>
      </dgm:spPr>
      <dgm:t>
        <a:bodyPr/>
        <a:lstStyle/>
        <a:p>
          <a:r>
            <a:rPr lang="fr-FR" dirty="0"/>
            <a:t>Transversalité</a:t>
          </a:r>
        </a:p>
      </dgm:t>
    </dgm:pt>
    <dgm:pt modelId="{312DD249-292E-4D19-B742-BFB3B1426B2B}" type="parTrans" cxnId="{575E5035-9521-4DC1-8484-2D920768BF8B}">
      <dgm:prSet/>
      <dgm:spPr/>
      <dgm:t>
        <a:bodyPr/>
        <a:lstStyle/>
        <a:p>
          <a:endParaRPr lang="fr-FR"/>
        </a:p>
      </dgm:t>
    </dgm:pt>
    <dgm:pt modelId="{70DA0800-6062-4C81-A865-A7FCF07E8209}" type="sibTrans" cxnId="{575E5035-9521-4DC1-8484-2D920768BF8B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35154B33-657C-492E-A715-914006E1C437}">
      <dgm:prSet phldrT="[Texte]"/>
      <dgm:spPr>
        <a:solidFill>
          <a:srgbClr val="E7352A"/>
        </a:solidFill>
        <a:ln>
          <a:noFill/>
        </a:ln>
      </dgm:spPr>
      <dgm:t>
        <a:bodyPr/>
        <a:lstStyle/>
        <a:p>
          <a:r>
            <a:rPr lang="fr-FR" dirty="0"/>
            <a:t>Nouvelles collaborations</a:t>
          </a:r>
        </a:p>
      </dgm:t>
    </dgm:pt>
    <dgm:pt modelId="{FC9B9F06-BD12-4072-8C3A-B2AE4AC8293F}" type="parTrans" cxnId="{D0E6B76A-E43B-4CAB-85EC-A3C0CFEF8F63}">
      <dgm:prSet/>
      <dgm:spPr/>
      <dgm:t>
        <a:bodyPr/>
        <a:lstStyle/>
        <a:p>
          <a:endParaRPr lang="fr-FR"/>
        </a:p>
      </dgm:t>
    </dgm:pt>
    <dgm:pt modelId="{F7686F12-562F-4554-813C-4D1568E17DE1}" type="sibTrans" cxnId="{D0E6B76A-E43B-4CAB-85EC-A3C0CFEF8F63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37E4B744-BD24-4BE2-8B91-2290D503B48E}">
      <dgm:prSet phldrT="[Texte]"/>
      <dgm:spPr>
        <a:solidFill>
          <a:srgbClr val="595959"/>
        </a:solidFill>
        <a:ln>
          <a:noFill/>
        </a:ln>
      </dgm:spPr>
      <dgm:t>
        <a:bodyPr/>
        <a:lstStyle/>
        <a:p>
          <a:r>
            <a:rPr lang="fr-FR" dirty="0"/>
            <a:t>Amorcer une transformation</a:t>
          </a:r>
        </a:p>
      </dgm:t>
    </dgm:pt>
    <dgm:pt modelId="{C7EA1102-C158-4D08-9482-F99F1260B0C5}" type="sibTrans" cxnId="{5476D469-2D35-42EB-A89D-62D013B350EE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fr-FR"/>
        </a:p>
      </dgm:t>
    </dgm:pt>
    <dgm:pt modelId="{BBC8AADC-8D65-4417-AC48-D757590E356C}" type="parTrans" cxnId="{5476D469-2D35-42EB-A89D-62D013B350EE}">
      <dgm:prSet/>
      <dgm:spPr/>
      <dgm:t>
        <a:bodyPr/>
        <a:lstStyle/>
        <a:p>
          <a:endParaRPr lang="fr-FR"/>
        </a:p>
      </dgm:t>
    </dgm:pt>
    <dgm:pt modelId="{61DFF4EF-1ACD-419E-AEFA-F4F1B173EFC6}" type="pres">
      <dgm:prSet presAssocID="{581D323C-29CA-4E2C-9426-64F492C786D7}" presName="Name0" presStyleCnt="0">
        <dgm:presLayoutVars>
          <dgm:chMax val="21"/>
          <dgm:chPref val="21"/>
        </dgm:presLayoutVars>
      </dgm:prSet>
      <dgm:spPr/>
    </dgm:pt>
    <dgm:pt modelId="{93C84952-6CD9-4C3B-99E6-93B0CC8B4676}" type="pres">
      <dgm:prSet presAssocID="{37E4B744-BD24-4BE2-8B91-2290D503B48E}" presName="text1" presStyleCnt="0"/>
      <dgm:spPr/>
    </dgm:pt>
    <dgm:pt modelId="{96515B82-15FF-4CE8-9941-2C621DDA2F28}" type="pres">
      <dgm:prSet presAssocID="{37E4B744-BD24-4BE2-8B91-2290D503B48E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83DF7A1-DA2C-4886-9D21-61BF69D2F24D}" type="pres">
      <dgm:prSet presAssocID="{37E4B744-BD24-4BE2-8B91-2290D503B48E}" presName="textaccent1" presStyleCnt="0"/>
      <dgm:spPr/>
    </dgm:pt>
    <dgm:pt modelId="{E527B053-0D19-4452-A014-1F52718770E2}" type="pres">
      <dgm:prSet presAssocID="{37E4B744-BD24-4BE2-8B91-2290D503B48E}" presName="accentRepeatNode" presStyleLbl="solidAlignAcc1" presStyleIdx="0" presStyleCnt="6"/>
      <dgm:spPr/>
    </dgm:pt>
    <dgm:pt modelId="{095F9C83-D7F4-4DC8-9DD2-D124C9E50831}" type="pres">
      <dgm:prSet presAssocID="{C7EA1102-C158-4D08-9482-F99F1260B0C5}" presName="image1" presStyleCnt="0"/>
      <dgm:spPr/>
    </dgm:pt>
    <dgm:pt modelId="{1AC44D55-9D6C-47BF-A868-E58615617EC2}" type="pres">
      <dgm:prSet presAssocID="{C7EA1102-C158-4D08-9482-F99F1260B0C5}" presName="imageRepeatNode" presStyleLbl="alignAcc1" presStyleIdx="0" presStyleCnt="3"/>
      <dgm:spPr/>
    </dgm:pt>
    <dgm:pt modelId="{A68696AA-8C13-4563-82B0-77E7DEB5CE3F}" type="pres">
      <dgm:prSet presAssocID="{C7EA1102-C158-4D08-9482-F99F1260B0C5}" presName="imageaccent1" presStyleCnt="0"/>
      <dgm:spPr/>
    </dgm:pt>
    <dgm:pt modelId="{FDCB4E0C-9C4C-476E-BF1C-59EEA0B35AEA}" type="pres">
      <dgm:prSet presAssocID="{C7EA1102-C158-4D08-9482-F99F1260B0C5}" presName="accentRepeatNode" presStyleLbl="solidAlignAcc1" presStyleIdx="1" presStyleCnt="6"/>
      <dgm:spPr/>
    </dgm:pt>
    <dgm:pt modelId="{FE10A93B-99C2-4139-9DAB-8A453EBE2337}" type="pres">
      <dgm:prSet presAssocID="{C340021B-3F8D-464A-9145-D4E47A1DB27C}" presName="text2" presStyleCnt="0"/>
      <dgm:spPr/>
    </dgm:pt>
    <dgm:pt modelId="{B5EAFB5F-E619-4296-868F-E29DAAB2B7FA}" type="pres">
      <dgm:prSet presAssocID="{C340021B-3F8D-464A-9145-D4E47A1DB27C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566D603-9461-4FAF-839E-D8684A13DB29}" type="pres">
      <dgm:prSet presAssocID="{C340021B-3F8D-464A-9145-D4E47A1DB27C}" presName="textaccent2" presStyleCnt="0"/>
      <dgm:spPr/>
    </dgm:pt>
    <dgm:pt modelId="{495433AB-1416-4865-BBB2-D211A3BC4C4A}" type="pres">
      <dgm:prSet presAssocID="{C340021B-3F8D-464A-9145-D4E47A1DB27C}" presName="accentRepeatNode" presStyleLbl="solidAlignAcc1" presStyleIdx="2" presStyleCnt="6"/>
      <dgm:spPr/>
    </dgm:pt>
    <dgm:pt modelId="{24A6C3BD-E311-46F0-B4B2-CA6517A9D409}" type="pres">
      <dgm:prSet presAssocID="{70DA0800-6062-4C81-A865-A7FCF07E8209}" presName="image2" presStyleCnt="0"/>
      <dgm:spPr/>
    </dgm:pt>
    <dgm:pt modelId="{1F34FD67-AC83-418E-B3E2-991D7E7880BE}" type="pres">
      <dgm:prSet presAssocID="{70DA0800-6062-4C81-A865-A7FCF07E8209}" presName="imageRepeatNode" presStyleLbl="alignAcc1" presStyleIdx="1" presStyleCnt="3"/>
      <dgm:spPr/>
    </dgm:pt>
    <dgm:pt modelId="{340A1E80-AF6F-404D-ADB9-BCFD1643B468}" type="pres">
      <dgm:prSet presAssocID="{70DA0800-6062-4C81-A865-A7FCF07E8209}" presName="imageaccent2" presStyleCnt="0"/>
      <dgm:spPr/>
    </dgm:pt>
    <dgm:pt modelId="{26C10568-56A9-4F6E-9196-8C00D6E4A0EE}" type="pres">
      <dgm:prSet presAssocID="{70DA0800-6062-4C81-A865-A7FCF07E8209}" presName="accentRepeatNode" presStyleLbl="solidAlignAcc1" presStyleIdx="3" presStyleCnt="6"/>
      <dgm:spPr/>
    </dgm:pt>
    <dgm:pt modelId="{2DC81D99-560F-4E36-973D-53AF232511A6}" type="pres">
      <dgm:prSet presAssocID="{35154B33-657C-492E-A715-914006E1C437}" presName="text3" presStyleCnt="0"/>
      <dgm:spPr/>
    </dgm:pt>
    <dgm:pt modelId="{91FCF9CB-1FD2-45EE-9EF5-64F4636A1D68}" type="pres">
      <dgm:prSet presAssocID="{35154B33-657C-492E-A715-914006E1C437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8225A78-6371-4D95-8B31-32BFF92A7CA1}" type="pres">
      <dgm:prSet presAssocID="{35154B33-657C-492E-A715-914006E1C437}" presName="textaccent3" presStyleCnt="0"/>
      <dgm:spPr/>
    </dgm:pt>
    <dgm:pt modelId="{D8ED69D7-E050-47DD-AF60-27D244C6DE0D}" type="pres">
      <dgm:prSet presAssocID="{35154B33-657C-492E-A715-914006E1C437}" presName="accentRepeatNode" presStyleLbl="solidAlignAcc1" presStyleIdx="4" presStyleCnt="6"/>
      <dgm:spPr/>
    </dgm:pt>
    <dgm:pt modelId="{ABA6143B-92E4-4012-9B64-2BE2857D05B2}" type="pres">
      <dgm:prSet presAssocID="{F7686F12-562F-4554-813C-4D1568E17DE1}" presName="image3" presStyleCnt="0"/>
      <dgm:spPr/>
    </dgm:pt>
    <dgm:pt modelId="{B6B6F76A-5A78-4B31-8E75-59BCBA93AE5D}" type="pres">
      <dgm:prSet presAssocID="{F7686F12-562F-4554-813C-4D1568E17DE1}" presName="imageRepeatNode" presStyleLbl="alignAcc1" presStyleIdx="2" presStyleCnt="3"/>
      <dgm:spPr/>
    </dgm:pt>
    <dgm:pt modelId="{86CF3DE6-588B-4EBD-9A52-99FADE60A24A}" type="pres">
      <dgm:prSet presAssocID="{F7686F12-562F-4554-813C-4D1568E17DE1}" presName="imageaccent3" presStyleCnt="0"/>
      <dgm:spPr/>
    </dgm:pt>
    <dgm:pt modelId="{277B1A28-F96E-4D60-B6ED-C794DB3BDD82}" type="pres">
      <dgm:prSet presAssocID="{F7686F12-562F-4554-813C-4D1568E17DE1}" presName="accentRepeatNode" presStyleLbl="solidAlignAcc1" presStyleIdx="5" presStyleCnt="6"/>
      <dgm:spPr/>
    </dgm:pt>
  </dgm:ptLst>
  <dgm:cxnLst>
    <dgm:cxn modelId="{448B6618-A8ED-49D3-BED8-B767694132A1}" type="presOf" srcId="{C7EA1102-C158-4D08-9482-F99F1260B0C5}" destId="{1AC44D55-9D6C-47BF-A868-E58615617EC2}" srcOrd="0" destOrd="0" presId="urn:microsoft.com/office/officeart/2008/layout/HexagonCluster"/>
    <dgm:cxn modelId="{79ED5925-CA7A-4A3C-AD73-E42CBEDAE929}" type="presOf" srcId="{37E4B744-BD24-4BE2-8B91-2290D503B48E}" destId="{96515B82-15FF-4CE8-9941-2C621DDA2F28}" srcOrd="0" destOrd="0" presId="urn:microsoft.com/office/officeart/2008/layout/HexagonCluster"/>
    <dgm:cxn modelId="{ED7D8D2A-A536-4F9E-A391-662318E73469}" type="presOf" srcId="{C340021B-3F8D-464A-9145-D4E47A1DB27C}" destId="{B5EAFB5F-E619-4296-868F-E29DAAB2B7FA}" srcOrd="0" destOrd="0" presId="urn:microsoft.com/office/officeart/2008/layout/HexagonCluster"/>
    <dgm:cxn modelId="{575E5035-9521-4DC1-8484-2D920768BF8B}" srcId="{581D323C-29CA-4E2C-9426-64F492C786D7}" destId="{C340021B-3F8D-464A-9145-D4E47A1DB27C}" srcOrd="1" destOrd="0" parTransId="{312DD249-292E-4D19-B742-BFB3B1426B2B}" sibTransId="{70DA0800-6062-4C81-A865-A7FCF07E8209}"/>
    <dgm:cxn modelId="{5476D469-2D35-42EB-A89D-62D013B350EE}" srcId="{581D323C-29CA-4E2C-9426-64F492C786D7}" destId="{37E4B744-BD24-4BE2-8B91-2290D503B48E}" srcOrd="0" destOrd="0" parTransId="{BBC8AADC-8D65-4417-AC48-D757590E356C}" sibTransId="{C7EA1102-C158-4D08-9482-F99F1260B0C5}"/>
    <dgm:cxn modelId="{D0E6B76A-E43B-4CAB-85EC-A3C0CFEF8F63}" srcId="{581D323C-29CA-4E2C-9426-64F492C786D7}" destId="{35154B33-657C-492E-A715-914006E1C437}" srcOrd="2" destOrd="0" parTransId="{FC9B9F06-BD12-4072-8C3A-B2AE4AC8293F}" sibTransId="{F7686F12-562F-4554-813C-4D1568E17DE1}"/>
    <dgm:cxn modelId="{D044958A-218C-400F-8D47-C980002BE28D}" type="presOf" srcId="{F7686F12-562F-4554-813C-4D1568E17DE1}" destId="{B6B6F76A-5A78-4B31-8E75-59BCBA93AE5D}" srcOrd="0" destOrd="0" presId="urn:microsoft.com/office/officeart/2008/layout/HexagonCluster"/>
    <dgm:cxn modelId="{002C5891-69BF-4671-A987-371B68444573}" type="presOf" srcId="{581D323C-29CA-4E2C-9426-64F492C786D7}" destId="{61DFF4EF-1ACD-419E-AEFA-F4F1B173EFC6}" srcOrd="0" destOrd="0" presId="urn:microsoft.com/office/officeart/2008/layout/HexagonCluster"/>
    <dgm:cxn modelId="{9EAEF1EA-99CB-4277-AB85-74242CFCFAE0}" type="presOf" srcId="{35154B33-657C-492E-A715-914006E1C437}" destId="{91FCF9CB-1FD2-45EE-9EF5-64F4636A1D68}" srcOrd="0" destOrd="0" presId="urn:microsoft.com/office/officeart/2008/layout/HexagonCluster"/>
    <dgm:cxn modelId="{DD7E57F9-8B61-4B23-BDCC-19EE00435224}" type="presOf" srcId="{70DA0800-6062-4C81-A865-A7FCF07E8209}" destId="{1F34FD67-AC83-418E-B3E2-991D7E7880BE}" srcOrd="0" destOrd="0" presId="urn:microsoft.com/office/officeart/2008/layout/HexagonCluster"/>
    <dgm:cxn modelId="{D9B27C94-78B3-4F63-883C-313C32862EA0}" type="presParOf" srcId="{61DFF4EF-1ACD-419E-AEFA-F4F1B173EFC6}" destId="{93C84952-6CD9-4C3B-99E6-93B0CC8B4676}" srcOrd="0" destOrd="0" presId="urn:microsoft.com/office/officeart/2008/layout/HexagonCluster"/>
    <dgm:cxn modelId="{9D57EC65-2B90-4EB3-89FC-C5DCB7EA32E8}" type="presParOf" srcId="{93C84952-6CD9-4C3B-99E6-93B0CC8B4676}" destId="{96515B82-15FF-4CE8-9941-2C621DDA2F28}" srcOrd="0" destOrd="0" presId="urn:microsoft.com/office/officeart/2008/layout/HexagonCluster"/>
    <dgm:cxn modelId="{34C08B24-0072-49A3-88FC-299A483BA6F7}" type="presParOf" srcId="{61DFF4EF-1ACD-419E-AEFA-F4F1B173EFC6}" destId="{083DF7A1-DA2C-4886-9D21-61BF69D2F24D}" srcOrd="1" destOrd="0" presId="urn:microsoft.com/office/officeart/2008/layout/HexagonCluster"/>
    <dgm:cxn modelId="{3E1D9F9F-2DC7-4268-8AC1-5EEBE6A61B8A}" type="presParOf" srcId="{083DF7A1-DA2C-4886-9D21-61BF69D2F24D}" destId="{E527B053-0D19-4452-A014-1F52718770E2}" srcOrd="0" destOrd="0" presId="urn:microsoft.com/office/officeart/2008/layout/HexagonCluster"/>
    <dgm:cxn modelId="{2B2422F4-2987-439A-9A7D-1FD755E3DCF0}" type="presParOf" srcId="{61DFF4EF-1ACD-419E-AEFA-F4F1B173EFC6}" destId="{095F9C83-D7F4-4DC8-9DD2-D124C9E50831}" srcOrd="2" destOrd="0" presId="urn:microsoft.com/office/officeart/2008/layout/HexagonCluster"/>
    <dgm:cxn modelId="{5618A57F-2BD9-4A7D-86F0-131954ECFB73}" type="presParOf" srcId="{095F9C83-D7F4-4DC8-9DD2-D124C9E50831}" destId="{1AC44D55-9D6C-47BF-A868-E58615617EC2}" srcOrd="0" destOrd="0" presId="urn:microsoft.com/office/officeart/2008/layout/HexagonCluster"/>
    <dgm:cxn modelId="{AC557B1E-6792-4ED5-A6E8-19BB69EE0B17}" type="presParOf" srcId="{61DFF4EF-1ACD-419E-AEFA-F4F1B173EFC6}" destId="{A68696AA-8C13-4563-82B0-77E7DEB5CE3F}" srcOrd="3" destOrd="0" presId="urn:microsoft.com/office/officeart/2008/layout/HexagonCluster"/>
    <dgm:cxn modelId="{75CDBF0E-80C3-4E3E-A862-BF9F2709990F}" type="presParOf" srcId="{A68696AA-8C13-4563-82B0-77E7DEB5CE3F}" destId="{FDCB4E0C-9C4C-476E-BF1C-59EEA0B35AEA}" srcOrd="0" destOrd="0" presId="urn:microsoft.com/office/officeart/2008/layout/HexagonCluster"/>
    <dgm:cxn modelId="{32F9C234-88D5-4A7D-A680-A2D3F64B9EAA}" type="presParOf" srcId="{61DFF4EF-1ACD-419E-AEFA-F4F1B173EFC6}" destId="{FE10A93B-99C2-4139-9DAB-8A453EBE2337}" srcOrd="4" destOrd="0" presId="urn:microsoft.com/office/officeart/2008/layout/HexagonCluster"/>
    <dgm:cxn modelId="{9469E2B0-828C-4B17-8B90-9F76E12452AD}" type="presParOf" srcId="{FE10A93B-99C2-4139-9DAB-8A453EBE2337}" destId="{B5EAFB5F-E619-4296-868F-E29DAAB2B7FA}" srcOrd="0" destOrd="0" presId="urn:microsoft.com/office/officeart/2008/layout/HexagonCluster"/>
    <dgm:cxn modelId="{59078CF2-1C74-4D11-A57E-1C0B7D48ACC6}" type="presParOf" srcId="{61DFF4EF-1ACD-419E-AEFA-F4F1B173EFC6}" destId="{7566D603-9461-4FAF-839E-D8684A13DB29}" srcOrd="5" destOrd="0" presId="urn:microsoft.com/office/officeart/2008/layout/HexagonCluster"/>
    <dgm:cxn modelId="{2C9F08A7-33D2-4142-A797-72633127C01E}" type="presParOf" srcId="{7566D603-9461-4FAF-839E-D8684A13DB29}" destId="{495433AB-1416-4865-BBB2-D211A3BC4C4A}" srcOrd="0" destOrd="0" presId="urn:microsoft.com/office/officeart/2008/layout/HexagonCluster"/>
    <dgm:cxn modelId="{E7B9FD58-2B8E-4459-8B37-90FE48C3A147}" type="presParOf" srcId="{61DFF4EF-1ACD-419E-AEFA-F4F1B173EFC6}" destId="{24A6C3BD-E311-46F0-B4B2-CA6517A9D409}" srcOrd="6" destOrd="0" presId="urn:microsoft.com/office/officeart/2008/layout/HexagonCluster"/>
    <dgm:cxn modelId="{2C7AA2F8-6649-4250-8899-87FFBF698204}" type="presParOf" srcId="{24A6C3BD-E311-46F0-B4B2-CA6517A9D409}" destId="{1F34FD67-AC83-418E-B3E2-991D7E7880BE}" srcOrd="0" destOrd="0" presId="urn:microsoft.com/office/officeart/2008/layout/HexagonCluster"/>
    <dgm:cxn modelId="{06A11DC0-71AF-4D4B-84E6-E511F9C77CD3}" type="presParOf" srcId="{61DFF4EF-1ACD-419E-AEFA-F4F1B173EFC6}" destId="{340A1E80-AF6F-404D-ADB9-BCFD1643B468}" srcOrd="7" destOrd="0" presId="urn:microsoft.com/office/officeart/2008/layout/HexagonCluster"/>
    <dgm:cxn modelId="{5F853371-B90C-4613-BFA0-A1E777EBD06A}" type="presParOf" srcId="{340A1E80-AF6F-404D-ADB9-BCFD1643B468}" destId="{26C10568-56A9-4F6E-9196-8C00D6E4A0EE}" srcOrd="0" destOrd="0" presId="urn:microsoft.com/office/officeart/2008/layout/HexagonCluster"/>
    <dgm:cxn modelId="{E64A7BD4-4BE1-420A-A515-D7CE7D0ED34A}" type="presParOf" srcId="{61DFF4EF-1ACD-419E-AEFA-F4F1B173EFC6}" destId="{2DC81D99-560F-4E36-973D-53AF232511A6}" srcOrd="8" destOrd="0" presId="urn:microsoft.com/office/officeart/2008/layout/HexagonCluster"/>
    <dgm:cxn modelId="{5AC27284-E9FC-4434-80F1-368EC7A4F162}" type="presParOf" srcId="{2DC81D99-560F-4E36-973D-53AF232511A6}" destId="{91FCF9CB-1FD2-45EE-9EF5-64F4636A1D68}" srcOrd="0" destOrd="0" presId="urn:microsoft.com/office/officeart/2008/layout/HexagonCluster"/>
    <dgm:cxn modelId="{132BAA63-84DB-4B85-9FD9-6C90F4E8117D}" type="presParOf" srcId="{61DFF4EF-1ACD-419E-AEFA-F4F1B173EFC6}" destId="{98225A78-6371-4D95-8B31-32BFF92A7CA1}" srcOrd="9" destOrd="0" presId="urn:microsoft.com/office/officeart/2008/layout/HexagonCluster"/>
    <dgm:cxn modelId="{6068E5DF-D9A3-4D6D-90F4-20DED5075D02}" type="presParOf" srcId="{98225A78-6371-4D95-8B31-32BFF92A7CA1}" destId="{D8ED69D7-E050-47DD-AF60-27D244C6DE0D}" srcOrd="0" destOrd="0" presId="urn:microsoft.com/office/officeart/2008/layout/HexagonCluster"/>
    <dgm:cxn modelId="{7A059C07-93DF-44BF-973A-3AEB216E32C0}" type="presParOf" srcId="{61DFF4EF-1ACD-419E-AEFA-F4F1B173EFC6}" destId="{ABA6143B-92E4-4012-9B64-2BE2857D05B2}" srcOrd="10" destOrd="0" presId="urn:microsoft.com/office/officeart/2008/layout/HexagonCluster"/>
    <dgm:cxn modelId="{E72EBD03-2A1E-4FE6-BAFC-15ACFA11DF50}" type="presParOf" srcId="{ABA6143B-92E4-4012-9B64-2BE2857D05B2}" destId="{B6B6F76A-5A78-4B31-8E75-59BCBA93AE5D}" srcOrd="0" destOrd="0" presId="urn:microsoft.com/office/officeart/2008/layout/HexagonCluster"/>
    <dgm:cxn modelId="{0784A987-995B-4975-86A6-53EFE93645E9}" type="presParOf" srcId="{61DFF4EF-1ACD-419E-AEFA-F4F1B173EFC6}" destId="{86CF3DE6-588B-4EBD-9A52-99FADE60A24A}" srcOrd="11" destOrd="0" presId="urn:microsoft.com/office/officeart/2008/layout/HexagonCluster"/>
    <dgm:cxn modelId="{E6959297-120B-4544-A576-6BE11DFB12EA}" type="presParOf" srcId="{86CF3DE6-588B-4EBD-9A52-99FADE60A24A}" destId="{277B1A28-F96E-4D60-B6ED-C794DB3BDD8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04EE3-5E43-48ED-9A7C-CA0ADE540B05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DABCDD05-8E98-4CE1-B26B-7B623921327D}">
      <dgm:prSet phldrT="[Texte]"/>
      <dgm:spPr/>
      <dgm:t>
        <a:bodyPr/>
        <a:lstStyle/>
        <a:p>
          <a:r>
            <a:rPr lang="fr-FR" dirty="0"/>
            <a:t>Identifier, animer, valoriser le portefeuille d’offres afin de favoriser le business et l’accès au marchés</a:t>
          </a:r>
        </a:p>
      </dgm:t>
    </dgm:pt>
    <dgm:pt modelId="{F40E5062-06DD-4094-8664-1BE23E5F9A6A}" type="parTrans" cxnId="{3158DD84-1096-4CDB-AA75-90396F3825A9}">
      <dgm:prSet/>
      <dgm:spPr/>
      <dgm:t>
        <a:bodyPr/>
        <a:lstStyle/>
        <a:p>
          <a:endParaRPr lang="fr-FR"/>
        </a:p>
      </dgm:t>
    </dgm:pt>
    <dgm:pt modelId="{09391471-7B4A-458D-BA74-469B4043A2B5}" type="sibTrans" cxnId="{3158DD84-1096-4CDB-AA75-90396F3825A9}">
      <dgm:prSet/>
      <dgm:spPr/>
      <dgm:t>
        <a:bodyPr/>
        <a:lstStyle/>
        <a:p>
          <a:endParaRPr lang="fr-FR"/>
        </a:p>
      </dgm:t>
    </dgm:pt>
    <dgm:pt modelId="{69FD1A79-8478-4427-AE4D-771A3C6D7A90}">
      <dgm:prSet phldrT="[Texte]"/>
      <dgm:spPr>
        <a:solidFill>
          <a:srgbClr val="E7352A"/>
        </a:solidFill>
      </dgm:spPr>
      <dgm:t>
        <a:bodyPr/>
        <a:lstStyle/>
        <a:p>
          <a:r>
            <a:rPr lang="fr-FR" dirty="0"/>
            <a:t>Faciliter les projets de transformation des PME</a:t>
          </a:r>
        </a:p>
      </dgm:t>
    </dgm:pt>
    <dgm:pt modelId="{37B920AC-915F-4811-8ECC-0618DA74D0E2}" type="parTrans" cxnId="{550B6CDC-980A-4039-AFBD-05C2F77843B3}">
      <dgm:prSet/>
      <dgm:spPr/>
      <dgm:t>
        <a:bodyPr/>
        <a:lstStyle/>
        <a:p>
          <a:endParaRPr lang="fr-FR"/>
        </a:p>
      </dgm:t>
    </dgm:pt>
    <dgm:pt modelId="{676008E9-F0D6-4B2F-B69A-0B7AA7A0C399}" type="sibTrans" cxnId="{550B6CDC-980A-4039-AFBD-05C2F77843B3}">
      <dgm:prSet/>
      <dgm:spPr/>
      <dgm:t>
        <a:bodyPr/>
        <a:lstStyle/>
        <a:p>
          <a:endParaRPr lang="fr-FR"/>
        </a:p>
      </dgm:t>
    </dgm:pt>
    <dgm:pt modelId="{08AEBEEF-5269-43F0-B787-373BF945B1BA}" type="pres">
      <dgm:prSet presAssocID="{33D04EE3-5E43-48ED-9A7C-CA0ADE540B05}" presName="Name0" presStyleCnt="0">
        <dgm:presLayoutVars>
          <dgm:dir/>
          <dgm:resizeHandles val="exact"/>
        </dgm:presLayoutVars>
      </dgm:prSet>
      <dgm:spPr/>
    </dgm:pt>
    <dgm:pt modelId="{885699E3-90B6-44A5-8A1F-3E2D007D9488}" type="pres">
      <dgm:prSet presAssocID="{33D04EE3-5E43-48ED-9A7C-CA0ADE540B05}" presName="fgShape" presStyleLbl="fgShp" presStyleIdx="0" presStyleCnt="1"/>
      <dgm:spPr/>
    </dgm:pt>
    <dgm:pt modelId="{D99248D2-B872-4C75-A1BA-AE4FEB55F013}" type="pres">
      <dgm:prSet presAssocID="{33D04EE3-5E43-48ED-9A7C-CA0ADE540B05}" presName="linComp" presStyleCnt="0"/>
      <dgm:spPr/>
    </dgm:pt>
    <dgm:pt modelId="{43CFCF15-51E3-46C2-AD5F-8EA9A175255A}" type="pres">
      <dgm:prSet presAssocID="{DABCDD05-8E98-4CE1-B26B-7B623921327D}" presName="compNode" presStyleCnt="0"/>
      <dgm:spPr/>
    </dgm:pt>
    <dgm:pt modelId="{363D9364-32E9-4248-AEC0-FBE2C8BE9582}" type="pres">
      <dgm:prSet presAssocID="{DABCDD05-8E98-4CE1-B26B-7B623921327D}" presName="bkgdShape" presStyleLbl="node1" presStyleIdx="0" presStyleCnt="2" custLinFactNeighborX="1500" custLinFactNeighborY="3886"/>
      <dgm:spPr/>
    </dgm:pt>
    <dgm:pt modelId="{AFBAF4E8-264B-489B-9CA5-8B8968992132}" type="pres">
      <dgm:prSet presAssocID="{DABCDD05-8E98-4CE1-B26B-7B623921327D}" presName="nodeTx" presStyleLbl="node1" presStyleIdx="0" presStyleCnt="2">
        <dgm:presLayoutVars>
          <dgm:bulletEnabled val="1"/>
        </dgm:presLayoutVars>
      </dgm:prSet>
      <dgm:spPr/>
    </dgm:pt>
    <dgm:pt modelId="{5C76E4F6-30D3-44DF-B4E2-C0FBB0957B06}" type="pres">
      <dgm:prSet presAssocID="{DABCDD05-8E98-4CE1-B26B-7B623921327D}" presName="invisiNode" presStyleLbl="node1" presStyleIdx="0" presStyleCnt="2"/>
      <dgm:spPr/>
    </dgm:pt>
    <dgm:pt modelId="{9E929067-CFD2-4684-921A-00776C0B9212}" type="pres">
      <dgm:prSet presAssocID="{DABCDD05-8E98-4CE1-B26B-7B623921327D}" presName="imagNode" presStyleLbl="fgImgPlac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A988AE0-47FA-43B7-BC82-0A9BB904F6ED}" type="pres">
      <dgm:prSet presAssocID="{09391471-7B4A-458D-BA74-469B4043A2B5}" presName="sibTrans" presStyleLbl="sibTrans2D1" presStyleIdx="0" presStyleCnt="0"/>
      <dgm:spPr/>
    </dgm:pt>
    <dgm:pt modelId="{B8FB65A0-2EC5-4DE6-8403-02C564E41A78}" type="pres">
      <dgm:prSet presAssocID="{69FD1A79-8478-4427-AE4D-771A3C6D7A90}" presName="compNode" presStyleCnt="0"/>
      <dgm:spPr/>
    </dgm:pt>
    <dgm:pt modelId="{21AE7EF3-8A54-4EAD-A195-E017DBE5D499}" type="pres">
      <dgm:prSet presAssocID="{69FD1A79-8478-4427-AE4D-771A3C6D7A90}" presName="bkgdShape" presStyleLbl="node1" presStyleIdx="1" presStyleCnt="2"/>
      <dgm:spPr/>
    </dgm:pt>
    <dgm:pt modelId="{F9F02370-87BA-4F16-90BC-4E771FED34D1}" type="pres">
      <dgm:prSet presAssocID="{69FD1A79-8478-4427-AE4D-771A3C6D7A90}" presName="nodeTx" presStyleLbl="node1" presStyleIdx="1" presStyleCnt="2">
        <dgm:presLayoutVars>
          <dgm:bulletEnabled val="1"/>
        </dgm:presLayoutVars>
      </dgm:prSet>
      <dgm:spPr/>
    </dgm:pt>
    <dgm:pt modelId="{104BF902-CCDB-4AC8-BCF0-5498D3DA1240}" type="pres">
      <dgm:prSet presAssocID="{69FD1A79-8478-4427-AE4D-771A3C6D7A90}" presName="invisiNode" presStyleLbl="node1" presStyleIdx="1" presStyleCnt="2"/>
      <dgm:spPr/>
    </dgm:pt>
    <dgm:pt modelId="{B25441A8-23F4-42FF-BD70-4C8AFC930C56}" type="pres">
      <dgm:prSet presAssocID="{69FD1A79-8478-4427-AE4D-771A3C6D7A90}" presName="imagNode" presStyleLbl="fgImgPlace1" presStyleIdx="1" presStyleCnt="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5A46522B-7CA6-4A1A-B934-81D47FBC4701}" type="presOf" srcId="{33D04EE3-5E43-48ED-9A7C-CA0ADE540B05}" destId="{08AEBEEF-5269-43F0-B787-373BF945B1BA}" srcOrd="0" destOrd="0" presId="urn:microsoft.com/office/officeart/2005/8/layout/hList7"/>
    <dgm:cxn modelId="{B53B2430-9691-4EC8-82FE-CFD654100367}" type="presOf" srcId="{DABCDD05-8E98-4CE1-B26B-7B623921327D}" destId="{AFBAF4E8-264B-489B-9CA5-8B8968992132}" srcOrd="1" destOrd="0" presId="urn:microsoft.com/office/officeart/2005/8/layout/hList7"/>
    <dgm:cxn modelId="{D2548E7C-150D-4303-8285-F366AD0F1492}" type="presOf" srcId="{DABCDD05-8E98-4CE1-B26B-7B623921327D}" destId="{363D9364-32E9-4248-AEC0-FBE2C8BE9582}" srcOrd="0" destOrd="0" presId="urn:microsoft.com/office/officeart/2005/8/layout/hList7"/>
    <dgm:cxn modelId="{3158DD84-1096-4CDB-AA75-90396F3825A9}" srcId="{33D04EE3-5E43-48ED-9A7C-CA0ADE540B05}" destId="{DABCDD05-8E98-4CE1-B26B-7B623921327D}" srcOrd="0" destOrd="0" parTransId="{F40E5062-06DD-4094-8664-1BE23E5F9A6A}" sibTransId="{09391471-7B4A-458D-BA74-469B4043A2B5}"/>
    <dgm:cxn modelId="{DFEDACB9-C0C3-4F21-ACE0-638EC8FE00A6}" type="presOf" srcId="{69FD1A79-8478-4427-AE4D-771A3C6D7A90}" destId="{F9F02370-87BA-4F16-90BC-4E771FED34D1}" srcOrd="1" destOrd="0" presId="urn:microsoft.com/office/officeart/2005/8/layout/hList7"/>
    <dgm:cxn modelId="{5CD661D8-625E-4ED7-8B4C-B7EEEF199A9B}" type="presOf" srcId="{09391471-7B4A-458D-BA74-469B4043A2B5}" destId="{BA988AE0-47FA-43B7-BC82-0A9BB904F6ED}" srcOrd="0" destOrd="0" presId="urn:microsoft.com/office/officeart/2005/8/layout/hList7"/>
    <dgm:cxn modelId="{550B6CDC-980A-4039-AFBD-05C2F77843B3}" srcId="{33D04EE3-5E43-48ED-9A7C-CA0ADE540B05}" destId="{69FD1A79-8478-4427-AE4D-771A3C6D7A90}" srcOrd="1" destOrd="0" parTransId="{37B920AC-915F-4811-8ECC-0618DA74D0E2}" sibTransId="{676008E9-F0D6-4B2F-B69A-0B7AA7A0C399}"/>
    <dgm:cxn modelId="{24B318F2-F778-4AF1-8CEC-C96A534B047C}" type="presOf" srcId="{69FD1A79-8478-4427-AE4D-771A3C6D7A90}" destId="{21AE7EF3-8A54-4EAD-A195-E017DBE5D499}" srcOrd="0" destOrd="0" presId="urn:microsoft.com/office/officeart/2005/8/layout/hList7"/>
    <dgm:cxn modelId="{739D6E0E-7CD5-44C2-A703-BDFC266EE614}" type="presParOf" srcId="{08AEBEEF-5269-43F0-B787-373BF945B1BA}" destId="{885699E3-90B6-44A5-8A1F-3E2D007D9488}" srcOrd="0" destOrd="0" presId="urn:microsoft.com/office/officeart/2005/8/layout/hList7"/>
    <dgm:cxn modelId="{FCE7B126-CCD9-4F75-A7F6-8AD6B793B461}" type="presParOf" srcId="{08AEBEEF-5269-43F0-B787-373BF945B1BA}" destId="{D99248D2-B872-4C75-A1BA-AE4FEB55F013}" srcOrd="1" destOrd="0" presId="urn:microsoft.com/office/officeart/2005/8/layout/hList7"/>
    <dgm:cxn modelId="{CE55A575-39F7-4968-AD69-F7780266D691}" type="presParOf" srcId="{D99248D2-B872-4C75-A1BA-AE4FEB55F013}" destId="{43CFCF15-51E3-46C2-AD5F-8EA9A175255A}" srcOrd="0" destOrd="0" presId="urn:microsoft.com/office/officeart/2005/8/layout/hList7"/>
    <dgm:cxn modelId="{2BF925AD-C67C-4E15-9C33-7F803D9FA25D}" type="presParOf" srcId="{43CFCF15-51E3-46C2-AD5F-8EA9A175255A}" destId="{363D9364-32E9-4248-AEC0-FBE2C8BE9582}" srcOrd="0" destOrd="0" presId="urn:microsoft.com/office/officeart/2005/8/layout/hList7"/>
    <dgm:cxn modelId="{AC7D6FFE-5272-428A-834C-294A4CECCE7F}" type="presParOf" srcId="{43CFCF15-51E3-46C2-AD5F-8EA9A175255A}" destId="{AFBAF4E8-264B-489B-9CA5-8B8968992132}" srcOrd="1" destOrd="0" presId="urn:microsoft.com/office/officeart/2005/8/layout/hList7"/>
    <dgm:cxn modelId="{7882DB16-D763-4AB6-9173-6DA8693C3D6F}" type="presParOf" srcId="{43CFCF15-51E3-46C2-AD5F-8EA9A175255A}" destId="{5C76E4F6-30D3-44DF-B4E2-C0FBB0957B06}" srcOrd="2" destOrd="0" presId="urn:microsoft.com/office/officeart/2005/8/layout/hList7"/>
    <dgm:cxn modelId="{B5DAB158-651D-4576-9B25-36E8743E1D87}" type="presParOf" srcId="{43CFCF15-51E3-46C2-AD5F-8EA9A175255A}" destId="{9E929067-CFD2-4684-921A-00776C0B9212}" srcOrd="3" destOrd="0" presId="urn:microsoft.com/office/officeart/2005/8/layout/hList7"/>
    <dgm:cxn modelId="{BE6E208D-B2A9-4730-A048-FD7690D1D39B}" type="presParOf" srcId="{D99248D2-B872-4C75-A1BA-AE4FEB55F013}" destId="{BA988AE0-47FA-43B7-BC82-0A9BB904F6ED}" srcOrd="1" destOrd="0" presId="urn:microsoft.com/office/officeart/2005/8/layout/hList7"/>
    <dgm:cxn modelId="{1D61F83B-B6D9-4C36-AC24-710B4A5DEBD6}" type="presParOf" srcId="{D99248D2-B872-4C75-A1BA-AE4FEB55F013}" destId="{B8FB65A0-2EC5-4DE6-8403-02C564E41A78}" srcOrd="2" destOrd="0" presId="urn:microsoft.com/office/officeart/2005/8/layout/hList7"/>
    <dgm:cxn modelId="{BF4D13A4-D319-4A1E-AFFD-366A541CF115}" type="presParOf" srcId="{B8FB65A0-2EC5-4DE6-8403-02C564E41A78}" destId="{21AE7EF3-8A54-4EAD-A195-E017DBE5D499}" srcOrd="0" destOrd="0" presId="urn:microsoft.com/office/officeart/2005/8/layout/hList7"/>
    <dgm:cxn modelId="{A15E6EC0-F58D-491C-998E-B6B4FDCCE158}" type="presParOf" srcId="{B8FB65A0-2EC5-4DE6-8403-02C564E41A78}" destId="{F9F02370-87BA-4F16-90BC-4E771FED34D1}" srcOrd="1" destOrd="0" presId="urn:microsoft.com/office/officeart/2005/8/layout/hList7"/>
    <dgm:cxn modelId="{70C7C515-D88B-4D16-BF84-09516B7210B2}" type="presParOf" srcId="{B8FB65A0-2EC5-4DE6-8403-02C564E41A78}" destId="{104BF902-CCDB-4AC8-BCF0-5498D3DA1240}" srcOrd="2" destOrd="0" presId="urn:microsoft.com/office/officeart/2005/8/layout/hList7"/>
    <dgm:cxn modelId="{4F604501-F9AA-4EA6-B281-5EB4D4145CB7}" type="presParOf" srcId="{B8FB65A0-2EC5-4DE6-8403-02C564E41A78}" destId="{B25441A8-23F4-42FF-BD70-4C8AFC930C5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270423-2E9A-44B6-8AEC-EF4AA3C86240}" type="doc">
      <dgm:prSet loTypeId="urn:microsoft.com/office/officeart/2005/8/layout/cycle7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45ADA00B-D69E-48B9-B32F-DFD8C739FC83}">
      <dgm:prSet phldrT="[Texte]"/>
      <dgm:spPr/>
      <dgm:t>
        <a:bodyPr/>
        <a:lstStyle/>
        <a:p>
          <a:r>
            <a:rPr lang="fr-FR"/>
            <a:t>COPIL</a:t>
          </a:r>
        </a:p>
      </dgm:t>
    </dgm:pt>
    <dgm:pt modelId="{6A000886-8D33-40F7-BACD-DE92E0A737ED}" type="parTrans" cxnId="{5743CF00-3113-4AA6-866E-BFE62BC20D87}">
      <dgm:prSet/>
      <dgm:spPr/>
      <dgm:t>
        <a:bodyPr/>
        <a:lstStyle/>
        <a:p>
          <a:endParaRPr lang="fr-FR"/>
        </a:p>
      </dgm:t>
    </dgm:pt>
    <dgm:pt modelId="{20DF6B80-FC0B-4C44-90D8-EF6A77E009D8}" type="sibTrans" cxnId="{5743CF00-3113-4AA6-866E-BFE62BC20D87}">
      <dgm:prSet/>
      <dgm:spPr>
        <a:solidFill>
          <a:srgbClr val="E7352A"/>
        </a:solidFill>
      </dgm:spPr>
      <dgm:t>
        <a:bodyPr/>
        <a:lstStyle/>
        <a:p>
          <a:endParaRPr lang="fr-FR"/>
        </a:p>
      </dgm:t>
    </dgm:pt>
    <dgm:pt modelId="{253002FC-E273-4FDB-8C10-7217D623CEEE}">
      <dgm:prSet phldrT="[Texte]"/>
      <dgm:spPr/>
      <dgm:t>
        <a:bodyPr/>
        <a:lstStyle/>
        <a:p>
          <a:r>
            <a:rPr lang="fr-FR"/>
            <a:t>Commission Ecosystème</a:t>
          </a:r>
        </a:p>
      </dgm:t>
    </dgm:pt>
    <dgm:pt modelId="{2F018A27-F854-4EC5-9E4D-E7BF8AEDF6D4}" type="parTrans" cxnId="{FD9C549D-431E-4A0F-BF80-BDB7A61F5CE2}">
      <dgm:prSet/>
      <dgm:spPr/>
      <dgm:t>
        <a:bodyPr/>
        <a:lstStyle/>
        <a:p>
          <a:endParaRPr lang="fr-FR"/>
        </a:p>
      </dgm:t>
    </dgm:pt>
    <dgm:pt modelId="{32E75CC1-0862-4974-9763-372DDA454112}" type="sibTrans" cxnId="{FD9C549D-431E-4A0F-BF80-BDB7A61F5CE2}">
      <dgm:prSet/>
      <dgm:spPr>
        <a:solidFill>
          <a:srgbClr val="E7352A"/>
        </a:solidFill>
      </dgm:spPr>
      <dgm:t>
        <a:bodyPr/>
        <a:lstStyle/>
        <a:p>
          <a:endParaRPr lang="fr-FR"/>
        </a:p>
      </dgm:t>
    </dgm:pt>
    <dgm:pt modelId="{E43B0161-2079-4B42-A0AE-DAA1DCD3492C}">
      <dgm:prSet phldrT="[Texte]"/>
      <dgm:spPr/>
      <dgm:t>
        <a:bodyPr/>
        <a:lstStyle/>
        <a:p>
          <a:r>
            <a:rPr lang="fr-FR"/>
            <a:t>Commission Communication</a:t>
          </a:r>
        </a:p>
      </dgm:t>
    </dgm:pt>
    <dgm:pt modelId="{18BB814A-F6B8-42ED-9A13-1C510E930C82}" type="parTrans" cxnId="{1205E56B-A7C0-4679-AD69-2D6A46B4BE6D}">
      <dgm:prSet/>
      <dgm:spPr/>
      <dgm:t>
        <a:bodyPr/>
        <a:lstStyle/>
        <a:p>
          <a:endParaRPr lang="fr-FR"/>
        </a:p>
      </dgm:t>
    </dgm:pt>
    <dgm:pt modelId="{1A3A3E5C-1951-4BCA-B950-A3D0728B6EBE}" type="sibTrans" cxnId="{1205E56B-A7C0-4679-AD69-2D6A46B4BE6D}">
      <dgm:prSet/>
      <dgm:spPr>
        <a:solidFill>
          <a:srgbClr val="E7352A"/>
        </a:solidFill>
      </dgm:spPr>
      <dgm:t>
        <a:bodyPr/>
        <a:lstStyle/>
        <a:p>
          <a:endParaRPr lang="fr-FR"/>
        </a:p>
      </dgm:t>
    </dgm:pt>
    <dgm:pt modelId="{8F0DA35C-D2C6-4E3E-A3C4-9140170ADE26}" type="pres">
      <dgm:prSet presAssocID="{55270423-2E9A-44B6-8AEC-EF4AA3C86240}" presName="Name0" presStyleCnt="0">
        <dgm:presLayoutVars>
          <dgm:dir/>
          <dgm:resizeHandles val="exact"/>
        </dgm:presLayoutVars>
      </dgm:prSet>
      <dgm:spPr/>
    </dgm:pt>
    <dgm:pt modelId="{EF4A5209-F739-4CFF-BF39-DF959B0BE0E9}" type="pres">
      <dgm:prSet presAssocID="{45ADA00B-D69E-48B9-B32F-DFD8C739FC83}" presName="node" presStyleLbl="node1" presStyleIdx="0" presStyleCnt="3">
        <dgm:presLayoutVars>
          <dgm:bulletEnabled val="1"/>
        </dgm:presLayoutVars>
      </dgm:prSet>
      <dgm:spPr/>
    </dgm:pt>
    <dgm:pt modelId="{78303034-8005-4EC5-9DA7-80C7E5546FB7}" type="pres">
      <dgm:prSet presAssocID="{20DF6B80-FC0B-4C44-90D8-EF6A77E009D8}" presName="sibTrans" presStyleLbl="sibTrans2D1" presStyleIdx="0" presStyleCnt="3"/>
      <dgm:spPr/>
    </dgm:pt>
    <dgm:pt modelId="{5BF4FAFA-8EFE-475E-B8DF-F151AB367AAC}" type="pres">
      <dgm:prSet presAssocID="{20DF6B80-FC0B-4C44-90D8-EF6A77E009D8}" presName="connectorText" presStyleLbl="sibTrans2D1" presStyleIdx="0" presStyleCnt="3"/>
      <dgm:spPr/>
    </dgm:pt>
    <dgm:pt modelId="{F1FE60A1-DE8A-4637-B259-1A9566644604}" type="pres">
      <dgm:prSet presAssocID="{253002FC-E273-4FDB-8C10-7217D623CEEE}" presName="node" presStyleLbl="node1" presStyleIdx="1" presStyleCnt="3">
        <dgm:presLayoutVars>
          <dgm:bulletEnabled val="1"/>
        </dgm:presLayoutVars>
      </dgm:prSet>
      <dgm:spPr/>
    </dgm:pt>
    <dgm:pt modelId="{D8D4319A-1E90-439B-853B-2AB98AA7BC2F}" type="pres">
      <dgm:prSet presAssocID="{32E75CC1-0862-4974-9763-372DDA454112}" presName="sibTrans" presStyleLbl="sibTrans2D1" presStyleIdx="1" presStyleCnt="3"/>
      <dgm:spPr/>
    </dgm:pt>
    <dgm:pt modelId="{C58A3A8D-2A7E-4EA1-BFE6-F2C5C1404938}" type="pres">
      <dgm:prSet presAssocID="{32E75CC1-0862-4974-9763-372DDA454112}" presName="connectorText" presStyleLbl="sibTrans2D1" presStyleIdx="1" presStyleCnt="3"/>
      <dgm:spPr/>
    </dgm:pt>
    <dgm:pt modelId="{6E4354AE-7A10-466B-9A0A-073C6E294821}" type="pres">
      <dgm:prSet presAssocID="{E43B0161-2079-4B42-A0AE-DAA1DCD3492C}" presName="node" presStyleLbl="node1" presStyleIdx="2" presStyleCnt="3">
        <dgm:presLayoutVars>
          <dgm:bulletEnabled val="1"/>
        </dgm:presLayoutVars>
      </dgm:prSet>
      <dgm:spPr/>
    </dgm:pt>
    <dgm:pt modelId="{FC603CEF-FA4A-4D06-B33E-4C0B67546BEF}" type="pres">
      <dgm:prSet presAssocID="{1A3A3E5C-1951-4BCA-B950-A3D0728B6EBE}" presName="sibTrans" presStyleLbl="sibTrans2D1" presStyleIdx="2" presStyleCnt="3"/>
      <dgm:spPr/>
    </dgm:pt>
    <dgm:pt modelId="{BC66EC12-E6C4-4BD2-AD56-78FA75DA6412}" type="pres">
      <dgm:prSet presAssocID="{1A3A3E5C-1951-4BCA-B950-A3D0728B6EBE}" presName="connectorText" presStyleLbl="sibTrans2D1" presStyleIdx="2" presStyleCnt="3"/>
      <dgm:spPr/>
    </dgm:pt>
  </dgm:ptLst>
  <dgm:cxnLst>
    <dgm:cxn modelId="{5743CF00-3113-4AA6-866E-BFE62BC20D87}" srcId="{55270423-2E9A-44B6-8AEC-EF4AA3C86240}" destId="{45ADA00B-D69E-48B9-B32F-DFD8C739FC83}" srcOrd="0" destOrd="0" parTransId="{6A000886-8D33-40F7-BACD-DE92E0A737ED}" sibTransId="{20DF6B80-FC0B-4C44-90D8-EF6A77E009D8}"/>
    <dgm:cxn modelId="{700A250A-EF94-4A0A-8905-DCB60648A967}" type="presOf" srcId="{1A3A3E5C-1951-4BCA-B950-A3D0728B6EBE}" destId="{BC66EC12-E6C4-4BD2-AD56-78FA75DA6412}" srcOrd="1" destOrd="0" presId="urn:microsoft.com/office/officeart/2005/8/layout/cycle7"/>
    <dgm:cxn modelId="{3CB1252F-F6B9-417B-AF2B-8C7B15B1ADFA}" type="presOf" srcId="{32E75CC1-0862-4974-9763-372DDA454112}" destId="{D8D4319A-1E90-439B-853B-2AB98AA7BC2F}" srcOrd="0" destOrd="0" presId="urn:microsoft.com/office/officeart/2005/8/layout/cycle7"/>
    <dgm:cxn modelId="{DB7E615E-0B32-496F-AA33-9FD719752D5A}" type="presOf" srcId="{20DF6B80-FC0B-4C44-90D8-EF6A77E009D8}" destId="{5BF4FAFA-8EFE-475E-B8DF-F151AB367AAC}" srcOrd="1" destOrd="0" presId="urn:microsoft.com/office/officeart/2005/8/layout/cycle7"/>
    <dgm:cxn modelId="{E9DFAF61-5227-465F-9AEF-56558A6C2687}" type="presOf" srcId="{45ADA00B-D69E-48B9-B32F-DFD8C739FC83}" destId="{EF4A5209-F739-4CFF-BF39-DF959B0BE0E9}" srcOrd="0" destOrd="0" presId="urn:microsoft.com/office/officeart/2005/8/layout/cycle7"/>
    <dgm:cxn modelId="{BE0BEE42-03CD-4A50-8B3C-76293EFC578B}" type="presOf" srcId="{20DF6B80-FC0B-4C44-90D8-EF6A77E009D8}" destId="{78303034-8005-4EC5-9DA7-80C7E5546FB7}" srcOrd="0" destOrd="0" presId="urn:microsoft.com/office/officeart/2005/8/layout/cycle7"/>
    <dgm:cxn modelId="{1205E56B-A7C0-4679-AD69-2D6A46B4BE6D}" srcId="{55270423-2E9A-44B6-8AEC-EF4AA3C86240}" destId="{E43B0161-2079-4B42-A0AE-DAA1DCD3492C}" srcOrd="2" destOrd="0" parTransId="{18BB814A-F6B8-42ED-9A13-1C510E930C82}" sibTransId="{1A3A3E5C-1951-4BCA-B950-A3D0728B6EBE}"/>
    <dgm:cxn modelId="{AF1DA39A-801B-4EF0-ABDC-00BFE4134B2D}" type="presOf" srcId="{55270423-2E9A-44B6-8AEC-EF4AA3C86240}" destId="{8F0DA35C-D2C6-4E3E-A3C4-9140170ADE26}" srcOrd="0" destOrd="0" presId="urn:microsoft.com/office/officeart/2005/8/layout/cycle7"/>
    <dgm:cxn modelId="{FD9C549D-431E-4A0F-BF80-BDB7A61F5CE2}" srcId="{55270423-2E9A-44B6-8AEC-EF4AA3C86240}" destId="{253002FC-E273-4FDB-8C10-7217D623CEEE}" srcOrd="1" destOrd="0" parTransId="{2F018A27-F854-4EC5-9E4D-E7BF8AEDF6D4}" sibTransId="{32E75CC1-0862-4974-9763-372DDA454112}"/>
    <dgm:cxn modelId="{99FC7FA9-C962-4559-BE06-F8B9CFE95976}" type="presOf" srcId="{32E75CC1-0862-4974-9763-372DDA454112}" destId="{C58A3A8D-2A7E-4EA1-BFE6-F2C5C1404938}" srcOrd="1" destOrd="0" presId="urn:microsoft.com/office/officeart/2005/8/layout/cycle7"/>
    <dgm:cxn modelId="{252FFCB3-1244-4D70-9C6B-59864C6E94A1}" type="presOf" srcId="{253002FC-E273-4FDB-8C10-7217D623CEEE}" destId="{F1FE60A1-DE8A-4637-B259-1A9566644604}" srcOrd="0" destOrd="0" presId="urn:microsoft.com/office/officeart/2005/8/layout/cycle7"/>
    <dgm:cxn modelId="{5CFB86CB-B9D2-4400-83BB-3DDB5CF84293}" type="presOf" srcId="{E43B0161-2079-4B42-A0AE-DAA1DCD3492C}" destId="{6E4354AE-7A10-466B-9A0A-073C6E294821}" srcOrd="0" destOrd="0" presId="urn:microsoft.com/office/officeart/2005/8/layout/cycle7"/>
    <dgm:cxn modelId="{324A48CD-F9C4-4378-8A58-F35DF046DF00}" type="presOf" srcId="{1A3A3E5C-1951-4BCA-B950-A3D0728B6EBE}" destId="{FC603CEF-FA4A-4D06-B33E-4C0B67546BEF}" srcOrd="0" destOrd="0" presId="urn:microsoft.com/office/officeart/2005/8/layout/cycle7"/>
    <dgm:cxn modelId="{96DF3EC6-E7AC-4068-9645-EDDAB861B9B7}" type="presParOf" srcId="{8F0DA35C-D2C6-4E3E-A3C4-9140170ADE26}" destId="{EF4A5209-F739-4CFF-BF39-DF959B0BE0E9}" srcOrd="0" destOrd="0" presId="urn:microsoft.com/office/officeart/2005/8/layout/cycle7"/>
    <dgm:cxn modelId="{56772670-FDFC-403F-8CC5-026B1ECF62E9}" type="presParOf" srcId="{8F0DA35C-D2C6-4E3E-A3C4-9140170ADE26}" destId="{78303034-8005-4EC5-9DA7-80C7E5546FB7}" srcOrd="1" destOrd="0" presId="urn:microsoft.com/office/officeart/2005/8/layout/cycle7"/>
    <dgm:cxn modelId="{8E462C59-D294-43D1-8AC8-51EF7DDA9DCE}" type="presParOf" srcId="{78303034-8005-4EC5-9DA7-80C7E5546FB7}" destId="{5BF4FAFA-8EFE-475E-B8DF-F151AB367AAC}" srcOrd="0" destOrd="0" presId="urn:microsoft.com/office/officeart/2005/8/layout/cycle7"/>
    <dgm:cxn modelId="{CCC71DA4-648C-4248-8819-448094D519B3}" type="presParOf" srcId="{8F0DA35C-D2C6-4E3E-A3C4-9140170ADE26}" destId="{F1FE60A1-DE8A-4637-B259-1A9566644604}" srcOrd="2" destOrd="0" presId="urn:microsoft.com/office/officeart/2005/8/layout/cycle7"/>
    <dgm:cxn modelId="{3A07A4ED-666E-4A80-BAC5-EA2F7AA8793F}" type="presParOf" srcId="{8F0DA35C-D2C6-4E3E-A3C4-9140170ADE26}" destId="{D8D4319A-1E90-439B-853B-2AB98AA7BC2F}" srcOrd="3" destOrd="0" presId="urn:microsoft.com/office/officeart/2005/8/layout/cycle7"/>
    <dgm:cxn modelId="{DBB36016-50C1-43AF-876C-F7A8D0EB1CDF}" type="presParOf" srcId="{D8D4319A-1E90-439B-853B-2AB98AA7BC2F}" destId="{C58A3A8D-2A7E-4EA1-BFE6-F2C5C1404938}" srcOrd="0" destOrd="0" presId="urn:microsoft.com/office/officeart/2005/8/layout/cycle7"/>
    <dgm:cxn modelId="{9A8C6453-B715-4EA1-BBE4-1E0093840A67}" type="presParOf" srcId="{8F0DA35C-D2C6-4E3E-A3C4-9140170ADE26}" destId="{6E4354AE-7A10-466B-9A0A-073C6E294821}" srcOrd="4" destOrd="0" presId="urn:microsoft.com/office/officeart/2005/8/layout/cycle7"/>
    <dgm:cxn modelId="{4C96817C-60A7-471D-96D4-83803447203E}" type="presParOf" srcId="{8F0DA35C-D2C6-4E3E-A3C4-9140170ADE26}" destId="{FC603CEF-FA4A-4D06-B33E-4C0B67546BEF}" srcOrd="5" destOrd="0" presId="urn:microsoft.com/office/officeart/2005/8/layout/cycle7"/>
    <dgm:cxn modelId="{F56D6033-BB8B-4A48-9744-68A4035CF87E}" type="presParOf" srcId="{FC603CEF-FA4A-4D06-B33E-4C0B67546BEF}" destId="{BC66EC12-E6C4-4BD2-AD56-78FA75DA641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1C0F40-BB6D-437A-B7AF-455C7F1F4C77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77CB2F-A92D-463B-B0A8-AE2D2E68186B}">
      <dgm:prSet phldrT="[Texte]"/>
      <dgm:spPr>
        <a:solidFill>
          <a:srgbClr val="E7352A"/>
        </a:solidFill>
      </dgm:spPr>
      <dgm:t>
        <a:bodyPr/>
        <a:lstStyle/>
        <a:p>
          <a:r>
            <a:rPr lang="fr-FR" b="1" dirty="0">
              <a:solidFill>
                <a:schemeClr val="bg1"/>
              </a:solidFill>
            </a:rPr>
            <a:t>Périmètre d’intervention potentiel de l’architecte</a:t>
          </a:r>
        </a:p>
      </dgm:t>
    </dgm:pt>
    <dgm:pt modelId="{D3224F00-8897-48EE-9BDB-17D39BA1183A}" type="parTrans" cxnId="{1AE20835-BD81-480C-9654-CEB87085D25B}">
      <dgm:prSet/>
      <dgm:spPr/>
      <dgm:t>
        <a:bodyPr/>
        <a:lstStyle/>
        <a:p>
          <a:endParaRPr lang="fr-FR">
            <a:solidFill>
              <a:srgbClr val="595959"/>
            </a:solidFill>
          </a:endParaRPr>
        </a:p>
      </dgm:t>
    </dgm:pt>
    <dgm:pt modelId="{731C35AF-6E25-4FAD-80EA-F7DCBAD433BB}" type="sibTrans" cxnId="{1AE20835-BD81-480C-9654-CEB87085D25B}">
      <dgm:prSet/>
      <dgm:spPr/>
      <dgm:t>
        <a:bodyPr/>
        <a:lstStyle/>
        <a:p>
          <a:endParaRPr lang="fr-FR">
            <a:solidFill>
              <a:srgbClr val="595959"/>
            </a:solidFill>
          </a:endParaRPr>
        </a:p>
      </dgm:t>
    </dgm:pt>
    <dgm:pt modelId="{40B3421D-58D6-4384-90C7-CC22FD330EB1}">
      <dgm:prSet/>
      <dgm:spPr/>
      <dgm:t>
        <a:bodyPr/>
        <a:lstStyle/>
        <a:p>
          <a:r>
            <a:rPr lang="fr-FR" dirty="0">
              <a:solidFill>
                <a:srgbClr val="595959"/>
              </a:solidFill>
            </a:rPr>
            <a:t>Réalisation du pré-</a:t>
          </a:r>
          <a:r>
            <a:rPr lang="fr-FR" dirty="0" err="1">
              <a:solidFill>
                <a:srgbClr val="595959"/>
              </a:solidFill>
            </a:rPr>
            <a:t>diag</a:t>
          </a:r>
          <a:r>
            <a:rPr lang="fr-FR" dirty="0">
              <a:solidFill>
                <a:srgbClr val="595959"/>
              </a:solidFill>
            </a:rPr>
            <a:t> et définition de la feuille de route</a:t>
          </a:r>
        </a:p>
      </dgm:t>
    </dgm:pt>
    <dgm:pt modelId="{8B85ADEE-1838-4B7C-A9D0-360C04A1F145}" type="parTrans" cxnId="{03C42595-9FDD-4CAD-A2C7-DD96A64640E7}">
      <dgm:prSet/>
      <dgm:spPr/>
      <dgm:t>
        <a:bodyPr/>
        <a:lstStyle/>
        <a:p>
          <a:endParaRPr lang="fr-FR">
            <a:solidFill>
              <a:srgbClr val="595959"/>
            </a:solidFill>
          </a:endParaRPr>
        </a:p>
      </dgm:t>
    </dgm:pt>
    <dgm:pt modelId="{B99CB58E-6AFC-4527-BB68-340553843F29}" type="sibTrans" cxnId="{03C42595-9FDD-4CAD-A2C7-DD96A64640E7}">
      <dgm:prSet/>
      <dgm:spPr/>
      <dgm:t>
        <a:bodyPr/>
        <a:lstStyle/>
        <a:p>
          <a:endParaRPr lang="fr-FR">
            <a:solidFill>
              <a:srgbClr val="595959"/>
            </a:solidFill>
          </a:endParaRPr>
        </a:p>
      </dgm:t>
    </dgm:pt>
    <dgm:pt modelId="{A95E45BA-0AA3-457C-B611-5A218F914DA2}">
      <dgm:prSet/>
      <dgm:spPr/>
      <dgm:t>
        <a:bodyPr/>
        <a:lstStyle/>
        <a:p>
          <a:r>
            <a:rPr lang="fr-FR">
              <a:solidFill>
                <a:srgbClr val="595959"/>
              </a:solidFill>
            </a:rPr>
            <a:t>Orientation vers les offreurs de solutions répondant aux besoins</a:t>
          </a:r>
          <a:endParaRPr lang="fr-FR" dirty="0">
            <a:solidFill>
              <a:srgbClr val="595959"/>
            </a:solidFill>
          </a:endParaRPr>
        </a:p>
      </dgm:t>
    </dgm:pt>
    <dgm:pt modelId="{C2CA8AFD-E7DA-485A-AC71-F5AC9EFE1F84}" type="parTrans" cxnId="{475BC5B5-2747-490D-83EF-C933756278A7}">
      <dgm:prSet/>
      <dgm:spPr/>
      <dgm:t>
        <a:bodyPr/>
        <a:lstStyle/>
        <a:p>
          <a:endParaRPr lang="fr-FR">
            <a:solidFill>
              <a:srgbClr val="595959"/>
            </a:solidFill>
          </a:endParaRPr>
        </a:p>
      </dgm:t>
    </dgm:pt>
    <dgm:pt modelId="{9A8DB73F-A4C3-4C20-B585-B0FE76D8EF75}" type="sibTrans" cxnId="{475BC5B5-2747-490D-83EF-C933756278A7}">
      <dgm:prSet/>
      <dgm:spPr/>
      <dgm:t>
        <a:bodyPr/>
        <a:lstStyle/>
        <a:p>
          <a:endParaRPr lang="fr-FR">
            <a:solidFill>
              <a:srgbClr val="595959"/>
            </a:solidFill>
          </a:endParaRPr>
        </a:p>
      </dgm:t>
    </dgm:pt>
    <dgm:pt modelId="{856B7113-F6D6-4FEB-9E92-A07394D65CB8}">
      <dgm:prSet/>
      <dgm:spPr/>
      <dgm:t>
        <a:bodyPr/>
        <a:lstStyle/>
        <a:p>
          <a:r>
            <a:rPr lang="fr-FR" dirty="0">
              <a:solidFill>
                <a:srgbClr val="595959"/>
              </a:solidFill>
            </a:rPr>
            <a:t>Aide à la rédaction du ou des cahiers des charges et à la sélection des offreurs de solutions</a:t>
          </a:r>
        </a:p>
      </dgm:t>
    </dgm:pt>
    <dgm:pt modelId="{9A926BE1-96EE-4A8A-9AB7-B513738F09D8}" type="parTrans" cxnId="{FD6B3F11-9820-4262-AB63-8511EEF99F89}">
      <dgm:prSet/>
      <dgm:spPr/>
      <dgm:t>
        <a:bodyPr/>
        <a:lstStyle/>
        <a:p>
          <a:endParaRPr lang="fr-FR">
            <a:solidFill>
              <a:srgbClr val="595959"/>
            </a:solidFill>
          </a:endParaRPr>
        </a:p>
      </dgm:t>
    </dgm:pt>
    <dgm:pt modelId="{DFD47F7F-B62D-461B-9B2B-67131EE0817D}" type="sibTrans" cxnId="{FD6B3F11-9820-4262-AB63-8511EEF99F89}">
      <dgm:prSet/>
      <dgm:spPr/>
      <dgm:t>
        <a:bodyPr/>
        <a:lstStyle/>
        <a:p>
          <a:endParaRPr lang="fr-FR">
            <a:solidFill>
              <a:srgbClr val="595959"/>
            </a:solidFill>
          </a:endParaRPr>
        </a:p>
      </dgm:t>
    </dgm:pt>
    <dgm:pt modelId="{EE0F162D-98A2-40A0-ADCF-07842722F500}">
      <dgm:prSet/>
      <dgm:spPr/>
      <dgm:t>
        <a:bodyPr/>
        <a:lstStyle/>
        <a:p>
          <a:r>
            <a:rPr lang="fr-FR" dirty="0">
              <a:solidFill>
                <a:srgbClr val="595959"/>
              </a:solidFill>
            </a:rPr>
            <a:t>Appui au pilotage et assistance à maitrise d’ouvrage</a:t>
          </a:r>
        </a:p>
      </dgm:t>
    </dgm:pt>
    <dgm:pt modelId="{746E7F7C-EC38-43CD-BFD1-ADEB69AE46AF}" type="parTrans" cxnId="{F619355D-AE40-405E-A9B8-C09165186D4E}">
      <dgm:prSet/>
      <dgm:spPr/>
      <dgm:t>
        <a:bodyPr/>
        <a:lstStyle/>
        <a:p>
          <a:endParaRPr lang="fr-FR">
            <a:solidFill>
              <a:srgbClr val="595959"/>
            </a:solidFill>
          </a:endParaRPr>
        </a:p>
      </dgm:t>
    </dgm:pt>
    <dgm:pt modelId="{AA9D19F2-44D3-481D-A8E5-67F08C81F7F8}" type="sibTrans" cxnId="{F619355D-AE40-405E-A9B8-C09165186D4E}">
      <dgm:prSet/>
      <dgm:spPr/>
      <dgm:t>
        <a:bodyPr/>
        <a:lstStyle/>
        <a:p>
          <a:endParaRPr lang="fr-FR">
            <a:solidFill>
              <a:srgbClr val="595959"/>
            </a:solidFill>
          </a:endParaRPr>
        </a:p>
      </dgm:t>
    </dgm:pt>
    <dgm:pt modelId="{C040297F-F233-4B13-80F9-EC444A0FB2FE}">
      <dgm:prSet/>
      <dgm:spPr/>
      <dgm:t>
        <a:bodyPr/>
        <a:lstStyle/>
        <a:p>
          <a:r>
            <a:rPr lang="fr-FR" dirty="0">
              <a:solidFill>
                <a:srgbClr val="595959"/>
              </a:solidFill>
            </a:rPr>
            <a:t>Organisation du projet et des chantiers associés</a:t>
          </a:r>
        </a:p>
      </dgm:t>
    </dgm:pt>
    <dgm:pt modelId="{78822241-64C9-404D-B28F-9561B6DBE6A0}" type="parTrans" cxnId="{127EB90E-0CCA-4C9C-A311-4FCC6410F2F8}">
      <dgm:prSet/>
      <dgm:spPr/>
      <dgm:t>
        <a:bodyPr/>
        <a:lstStyle/>
        <a:p>
          <a:endParaRPr lang="fr-FR">
            <a:solidFill>
              <a:srgbClr val="595959"/>
            </a:solidFill>
          </a:endParaRPr>
        </a:p>
      </dgm:t>
    </dgm:pt>
    <dgm:pt modelId="{DF91DF49-F1F5-41F7-AD7D-0CD476A4CA17}" type="sibTrans" cxnId="{127EB90E-0CCA-4C9C-A311-4FCC6410F2F8}">
      <dgm:prSet/>
      <dgm:spPr/>
      <dgm:t>
        <a:bodyPr/>
        <a:lstStyle/>
        <a:p>
          <a:endParaRPr lang="fr-FR">
            <a:solidFill>
              <a:srgbClr val="595959"/>
            </a:solidFill>
          </a:endParaRPr>
        </a:p>
      </dgm:t>
    </dgm:pt>
    <dgm:pt modelId="{EF783081-E40A-472F-B8F4-100B584C043E}" type="pres">
      <dgm:prSet presAssocID="{801C0F40-BB6D-437A-B7AF-455C7F1F4C77}" presName="Name0" presStyleCnt="0">
        <dgm:presLayoutVars>
          <dgm:chMax val="7"/>
          <dgm:dir/>
          <dgm:animOne val="branch"/>
        </dgm:presLayoutVars>
      </dgm:prSet>
      <dgm:spPr/>
    </dgm:pt>
    <dgm:pt modelId="{01DA5D0D-CA59-4B39-BBB2-33291D8D8A0B}" type="pres">
      <dgm:prSet presAssocID="{7F77CB2F-A92D-463B-B0A8-AE2D2E68186B}" presName="parTx1" presStyleLbl="node1" presStyleIdx="0" presStyleCnt="1" custScaleX="51557" custScaleY="47425"/>
      <dgm:spPr/>
    </dgm:pt>
    <dgm:pt modelId="{0ACFDB04-E75D-4755-A401-34A38B6E1356}" type="pres">
      <dgm:prSet presAssocID="{7F77CB2F-A92D-463B-B0A8-AE2D2E68186B}" presName="spPre1" presStyleCnt="0"/>
      <dgm:spPr/>
    </dgm:pt>
    <dgm:pt modelId="{ACABF9C3-C8DB-44AD-A71F-E012F3B24389}" type="pres">
      <dgm:prSet presAssocID="{7F77CB2F-A92D-463B-B0A8-AE2D2E68186B}" presName="chLin1" presStyleCnt="0"/>
      <dgm:spPr/>
    </dgm:pt>
    <dgm:pt modelId="{9C63CAA7-CE59-49FC-8C03-26E98CC24455}" type="pres">
      <dgm:prSet presAssocID="{8B85ADEE-1838-4B7C-A9D0-360C04A1F145}" presName="Name11" presStyleLbl="parChTrans1D1" presStyleIdx="0" presStyleCnt="10"/>
      <dgm:spPr/>
    </dgm:pt>
    <dgm:pt modelId="{CC98B334-689A-4E0F-B87E-02FA0DE8DEE3}" type="pres">
      <dgm:prSet presAssocID="{40B3421D-58D6-4384-90C7-CC22FD330EB1}" presName="txAndLines1" presStyleCnt="0"/>
      <dgm:spPr/>
    </dgm:pt>
    <dgm:pt modelId="{4EC40580-021D-4271-AE99-8785D5955AC0}" type="pres">
      <dgm:prSet presAssocID="{40B3421D-58D6-4384-90C7-CC22FD330EB1}" presName="anchor1" presStyleCnt="0"/>
      <dgm:spPr/>
    </dgm:pt>
    <dgm:pt modelId="{5678F65C-530F-456C-B180-ABFD6DB84DA5}" type="pres">
      <dgm:prSet presAssocID="{40B3421D-58D6-4384-90C7-CC22FD330EB1}" presName="backup1" presStyleCnt="0"/>
      <dgm:spPr/>
    </dgm:pt>
    <dgm:pt modelId="{40DD961A-BE2F-4BC3-9B42-E79AA7B04875}" type="pres">
      <dgm:prSet presAssocID="{40B3421D-58D6-4384-90C7-CC22FD330EB1}" presName="preLine1" presStyleLbl="parChTrans1D1" presStyleIdx="1" presStyleCnt="10"/>
      <dgm:spPr/>
    </dgm:pt>
    <dgm:pt modelId="{6F66DE4B-D083-4C44-8021-A0249CABC766}" type="pres">
      <dgm:prSet presAssocID="{40B3421D-58D6-4384-90C7-CC22FD330EB1}" presName="desTx1" presStyleLbl="revTx" presStyleIdx="0" presStyleCnt="0">
        <dgm:presLayoutVars>
          <dgm:bulletEnabled val="1"/>
        </dgm:presLayoutVars>
      </dgm:prSet>
      <dgm:spPr/>
    </dgm:pt>
    <dgm:pt modelId="{86F44753-A84C-41B3-B460-F04BF632EDA8}" type="pres">
      <dgm:prSet presAssocID="{C2CA8AFD-E7DA-485A-AC71-F5AC9EFE1F84}" presName="Name11" presStyleLbl="parChTrans1D1" presStyleIdx="2" presStyleCnt="10"/>
      <dgm:spPr/>
    </dgm:pt>
    <dgm:pt modelId="{CFFFB4AF-17A2-4476-A6D6-207A321D98D9}" type="pres">
      <dgm:prSet presAssocID="{A95E45BA-0AA3-457C-B611-5A218F914DA2}" presName="txAndLines1" presStyleCnt="0"/>
      <dgm:spPr/>
    </dgm:pt>
    <dgm:pt modelId="{4E2607EF-EEDE-4FA7-B843-16D58C3A21A8}" type="pres">
      <dgm:prSet presAssocID="{A95E45BA-0AA3-457C-B611-5A218F914DA2}" presName="anchor1" presStyleCnt="0"/>
      <dgm:spPr/>
    </dgm:pt>
    <dgm:pt modelId="{766416B1-2D6D-4C25-85B6-2AE1057BDA0B}" type="pres">
      <dgm:prSet presAssocID="{A95E45BA-0AA3-457C-B611-5A218F914DA2}" presName="backup1" presStyleCnt="0"/>
      <dgm:spPr/>
    </dgm:pt>
    <dgm:pt modelId="{7B0BCDA4-22CC-4E49-8F3D-BE0FE6CEF8BD}" type="pres">
      <dgm:prSet presAssocID="{A95E45BA-0AA3-457C-B611-5A218F914DA2}" presName="preLine1" presStyleLbl="parChTrans1D1" presStyleIdx="3" presStyleCnt="10"/>
      <dgm:spPr/>
    </dgm:pt>
    <dgm:pt modelId="{403D6612-BDD4-4406-A4DA-59BA35ABB245}" type="pres">
      <dgm:prSet presAssocID="{A95E45BA-0AA3-457C-B611-5A218F914DA2}" presName="desTx1" presStyleLbl="revTx" presStyleIdx="0" presStyleCnt="0">
        <dgm:presLayoutVars>
          <dgm:bulletEnabled val="1"/>
        </dgm:presLayoutVars>
      </dgm:prSet>
      <dgm:spPr/>
    </dgm:pt>
    <dgm:pt modelId="{37D6BA68-59B7-4C6C-B044-38226AED1B4D}" type="pres">
      <dgm:prSet presAssocID="{78822241-64C9-404D-B28F-9561B6DBE6A0}" presName="Name11" presStyleLbl="parChTrans1D1" presStyleIdx="4" presStyleCnt="10"/>
      <dgm:spPr/>
    </dgm:pt>
    <dgm:pt modelId="{DE86E093-0253-474F-8CED-A26DE90CB776}" type="pres">
      <dgm:prSet presAssocID="{C040297F-F233-4B13-80F9-EC444A0FB2FE}" presName="txAndLines1" presStyleCnt="0"/>
      <dgm:spPr/>
    </dgm:pt>
    <dgm:pt modelId="{AA46E024-05CF-42BD-9725-9C8C292AD598}" type="pres">
      <dgm:prSet presAssocID="{C040297F-F233-4B13-80F9-EC444A0FB2FE}" presName="anchor1" presStyleCnt="0"/>
      <dgm:spPr/>
    </dgm:pt>
    <dgm:pt modelId="{856C1021-4CFB-4BDD-8A22-6E5EB51248D5}" type="pres">
      <dgm:prSet presAssocID="{C040297F-F233-4B13-80F9-EC444A0FB2FE}" presName="backup1" presStyleCnt="0"/>
      <dgm:spPr/>
    </dgm:pt>
    <dgm:pt modelId="{0EB556FA-B0F9-461D-8307-789077BACE0A}" type="pres">
      <dgm:prSet presAssocID="{C040297F-F233-4B13-80F9-EC444A0FB2FE}" presName="preLine1" presStyleLbl="parChTrans1D1" presStyleIdx="5" presStyleCnt="10"/>
      <dgm:spPr/>
    </dgm:pt>
    <dgm:pt modelId="{3E4DFB0F-3D1E-43DD-B305-698C7E4B9406}" type="pres">
      <dgm:prSet presAssocID="{C040297F-F233-4B13-80F9-EC444A0FB2FE}" presName="desTx1" presStyleLbl="revTx" presStyleIdx="0" presStyleCnt="0">
        <dgm:presLayoutVars>
          <dgm:bulletEnabled val="1"/>
        </dgm:presLayoutVars>
      </dgm:prSet>
      <dgm:spPr/>
    </dgm:pt>
    <dgm:pt modelId="{BBD405A8-28E2-44F6-B6E6-5611BB6D008F}" type="pres">
      <dgm:prSet presAssocID="{9A926BE1-96EE-4A8A-9AB7-B513738F09D8}" presName="Name11" presStyleLbl="parChTrans1D1" presStyleIdx="6" presStyleCnt="10"/>
      <dgm:spPr/>
    </dgm:pt>
    <dgm:pt modelId="{6E6FFC91-4C8C-43F4-B0B7-F8688A2DE902}" type="pres">
      <dgm:prSet presAssocID="{856B7113-F6D6-4FEB-9E92-A07394D65CB8}" presName="txAndLines1" presStyleCnt="0"/>
      <dgm:spPr/>
    </dgm:pt>
    <dgm:pt modelId="{F8FE7DC2-A399-4EA5-B82B-408D080B2036}" type="pres">
      <dgm:prSet presAssocID="{856B7113-F6D6-4FEB-9E92-A07394D65CB8}" presName="anchor1" presStyleCnt="0"/>
      <dgm:spPr/>
    </dgm:pt>
    <dgm:pt modelId="{91D3C805-9458-427E-AFA8-175C3FCD26B6}" type="pres">
      <dgm:prSet presAssocID="{856B7113-F6D6-4FEB-9E92-A07394D65CB8}" presName="backup1" presStyleCnt="0"/>
      <dgm:spPr/>
    </dgm:pt>
    <dgm:pt modelId="{0993FB55-1E61-47A3-848A-BD3F66AEB170}" type="pres">
      <dgm:prSet presAssocID="{856B7113-F6D6-4FEB-9E92-A07394D65CB8}" presName="preLine1" presStyleLbl="parChTrans1D1" presStyleIdx="7" presStyleCnt="10"/>
      <dgm:spPr/>
    </dgm:pt>
    <dgm:pt modelId="{62460B02-BF84-4D7C-87A3-808C1DC3FB5B}" type="pres">
      <dgm:prSet presAssocID="{856B7113-F6D6-4FEB-9E92-A07394D65CB8}" presName="desTx1" presStyleLbl="revTx" presStyleIdx="0" presStyleCnt="0">
        <dgm:presLayoutVars>
          <dgm:bulletEnabled val="1"/>
        </dgm:presLayoutVars>
      </dgm:prSet>
      <dgm:spPr/>
    </dgm:pt>
    <dgm:pt modelId="{249FCA62-8202-44E5-9501-6E792EBE8A10}" type="pres">
      <dgm:prSet presAssocID="{746E7F7C-EC38-43CD-BFD1-ADEB69AE46AF}" presName="Name11" presStyleLbl="parChTrans1D1" presStyleIdx="8" presStyleCnt="10"/>
      <dgm:spPr/>
    </dgm:pt>
    <dgm:pt modelId="{956BA23C-5836-4329-9CC3-57D140442280}" type="pres">
      <dgm:prSet presAssocID="{EE0F162D-98A2-40A0-ADCF-07842722F500}" presName="txAndLines1" presStyleCnt="0"/>
      <dgm:spPr/>
    </dgm:pt>
    <dgm:pt modelId="{1BF80203-1DEA-4BB5-AA31-BE48AE43DC47}" type="pres">
      <dgm:prSet presAssocID="{EE0F162D-98A2-40A0-ADCF-07842722F500}" presName="anchor1" presStyleCnt="0"/>
      <dgm:spPr/>
    </dgm:pt>
    <dgm:pt modelId="{38D58CBF-4D7E-4610-969B-4335DDC30A42}" type="pres">
      <dgm:prSet presAssocID="{EE0F162D-98A2-40A0-ADCF-07842722F500}" presName="backup1" presStyleCnt="0"/>
      <dgm:spPr/>
    </dgm:pt>
    <dgm:pt modelId="{D83A2210-0F08-4DD7-A34C-82407898D3E0}" type="pres">
      <dgm:prSet presAssocID="{EE0F162D-98A2-40A0-ADCF-07842722F500}" presName="preLine1" presStyleLbl="parChTrans1D1" presStyleIdx="9" presStyleCnt="10"/>
      <dgm:spPr/>
    </dgm:pt>
    <dgm:pt modelId="{80B2C452-A8A2-43E6-AA1C-250E4E2F19A1}" type="pres">
      <dgm:prSet presAssocID="{EE0F162D-98A2-40A0-ADCF-07842722F500}" presName="desTx1" presStyleLbl="revTx" presStyleIdx="0" presStyleCnt="0">
        <dgm:presLayoutVars>
          <dgm:bulletEnabled val="1"/>
        </dgm:presLayoutVars>
      </dgm:prSet>
      <dgm:spPr/>
    </dgm:pt>
  </dgm:ptLst>
  <dgm:cxnLst>
    <dgm:cxn modelId="{127EB90E-0CCA-4C9C-A311-4FCC6410F2F8}" srcId="{7F77CB2F-A92D-463B-B0A8-AE2D2E68186B}" destId="{C040297F-F233-4B13-80F9-EC444A0FB2FE}" srcOrd="2" destOrd="0" parTransId="{78822241-64C9-404D-B28F-9561B6DBE6A0}" sibTransId="{DF91DF49-F1F5-41F7-AD7D-0CD476A4CA17}"/>
    <dgm:cxn modelId="{FD6B3F11-9820-4262-AB63-8511EEF99F89}" srcId="{7F77CB2F-A92D-463B-B0A8-AE2D2E68186B}" destId="{856B7113-F6D6-4FEB-9E92-A07394D65CB8}" srcOrd="3" destOrd="0" parTransId="{9A926BE1-96EE-4A8A-9AB7-B513738F09D8}" sibTransId="{DFD47F7F-B62D-461B-9B2B-67131EE0817D}"/>
    <dgm:cxn modelId="{1AE20835-BD81-480C-9654-CEB87085D25B}" srcId="{801C0F40-BB6D-437A-B7AF-455C7F1F4C77}" destId="{7F77CB2F-A92D-463B-B0A8-AE2D2E68186B}" srcOrd="0" destOrd="0" parTransId="{D3224F00-8897-48EE-9BDB-17D39BA1183A}" sibTransId="{731C35AF-6E25-4FAD-80EA-F7DCBAD433BB}"/>
    <dgm:cxn modelId="{3E24463A-925C-406C-80B3-C7D9A84C9578}" type="presOf" srcId="{A95E45BA-0AA3-457C-B611-5A218F914DA2}" destId="{403D6612-BDD4-4406-A4DA-59BA35ABB245}" srcOrd="0" destOrd="0" presId="urn:microsoft.com/office/officeart/2009/3/layout/SubStepProcess"/>
    <dgm:cxn modelId="{F619355D-AE40-405E-A9B8-C09165186D4E}" srcId="{7F77CB2F-A92D-463B-B0A8-AE2D2E68186B}" destId="{EE0F162D-98A2-40A0-ADCF-07842722F500}" srcOrd="4" destOrd="0" parTransId="{746E7F7C-EC38-43CD-BFD1-ADEB69AE46AF}" sibTransId="{AA9D19F2-44D3-481D-A8E5-67F08C81F7F8}"/>
    <dgm:cxn modelId="{00EE4269-01A6-422C-BD25-7218E6FD0272}" type="presOf" srcId="{7F77CB2F-A92D-463B-B0A8-AE2D2E68186B}" destId="{01DA5D0D-CA59-4B39-BBB2-33291D8D8A0B}" srcOrd="0" destOrd="0" presId="urn:microsoft.com/office/officeart/2009/3/layout/SubStepProcess"/>
    <dgm:cxn modelId="{03C42595-9FDD-4CAD-A2C7-DD96A64640E7}" srcId="{7F77CB2F-A92D-463B-B0A8-AE2D2E68186B}" destId="{40B3421D-58D6-4384-90C7-CC22FD330EB1}" srcOrd="0" destOrd="0" parTransId="{8B85ADEE-1838-4B7C-A9D0-360C04A1F145}" sibTransId="{B99CB58E-6AFC-4527-BB68-340553843F29}"/>
    <dgm:cxn modelId="{475BC5B5-2747-490D-83EF-C933756278A7}" srcId="{7F77CB2F-A92D-463B-B0A8-AE2D2E68186B}" destId="{A95E45BA-0AA3-457C-B611-5A218F914DA2}" srcOrd="1" destOrd="0" parTransId="{C2CA8AFD-E7DA-485A-AC71-F5AC9EFE1F84}" sibTransId="{9A8DB73F-A4C3-4C20-B585-B0FE76D8EF75}"/>
    <dgm:cxn modelId="{333AD6BE-4879-4335-ACB9-E839B34B66A1}" type="presOf" srcId="{856B7113-F6D6-4FEB-9E92-A07394D65CB8}" destId="{62460B02-BF84-4D7C-87A3-808C1DC3FB5B}" srcOrd="0" destOrd="0" presId="urn:microsoft.com/office/officeart/2009/3/layout/SubStepProcess"/>
    <dgm:cxn modelId="{246B59C0-1D98-4A3D-882E-B74BBCDA3863}" type="presOf" srcId="{40B3421D-58D6-4384-90C7-CC22FD330EB1}" destId="{6F66DE4B-D083-4C44-8021-A0249CABC766}" srcOrd="0" destOrd="0" presId="urn:microsoft.com/office/officeart/2009/3/layout/SubStepProcess"/>
    <dgm:cxn modelId="{A27FADDE-32A8-411D-8EDB-23AA0C48A36E}" type="presOf" srcId="{801C0F40-BB6D-437A-B7AF-455C7F1F4C77}" destId="{EF783081-E40A-472F-B8F4-100B584C043E}" srcOrd="0" destOrd="0" presId="urn:microsoft.com/office/officeart/2009/3/layout/SubStepProcess"/>
    <dgm:cxn modelId="{28B272E1-B013-48E1-A68F-9CDB02F54B41}" type="presOf" srcId="{C040297F-F233-4B13-80F9-EC444A0FB2FE}" destId="{3E4DFB0F-3D1E-43DD-B305-698C7E4B9406}" srcOrd="0" destOrd="0" presId="urn:microsoft.com/office/officeart/2009/3/layout/SubStepProcess"/>
    <dgm:cxn modelId="{94F2AAF4-B54A-4901-9C50-DB0503111DBD}" type="presOf" srcId="{EE0F162D-98A2-40A0-ADCF-07842722F500}" destId="{80B2C452-A8A2-43E6-AA1C-250E4E2F19A1}" srcOrd="0" destOrd="0" presId="urn:microsoft.com/office/officeart/2009/3/layout/SubStepProcess"/>
    <dgm:cxn modelId="{40959F49-FCE4-4C60-B5FB-B40F969582C2}" type="presParOf" srcId="{EF783081-E40A-472F-B8F4-100B584C043E}" destId="{01DA5D0D-CA59-4B39-BBB2-33291D8D8A0B}" srcOrd="0" destOrd="0" presId="urn:microsoft.com/office/officeart/2009/3/layout/SubStepProcess"/>
    <dgm:cxn modelId="{EC00A3EE-FC53-4A6F-AD8C-EEFAF2873BC2}" type="presParOf" srcId="{EF783081-E40A-472F-B8F4-100B584C043E}" destId="{0ACFDB04-E75D-4755-A401-34A38B6E1356}" srcOrd="1" destOrd="0" presId="urn:microsoft.com/office/officeart/2009/3/layout/SubStepProcess"/>
    <dgm:cxn modelId="{5766D543-8836-4D65-BF7E-874445A645F0}" type="presParOf" srcId="{EF783081-E40A-472F-B8F4-100B584C043E}" destId="{ACABF9C3-C8DB-44AD-A71F-E012F3B24389}" srcOrd="2" destOrd="0" presId="urn:microsoft.com/office/officeart/2009/3/layout/SubStepProcess"/>
    <dgm:cxn modelId="{6AEF9654-7720-426F-B3D6-2EC22CE632FF}" type="presParOf" srcId="{ACABF9C3-C8DB-44AD-A71F-E012F3B24389}" destId="{9C63CAA7-CE59-49FC-8C03-26E98CC24455}" srcOrd="0" destOrd="0" presId="urn:microsoft.com/office/officeart/2009/3/layout/SubStepProcess"/>
    <dgm:cxn modelId="{979F467E-E8E4-4B30-99F5-01A508476DE9}" type="presParOf" srcId="{ACABF9C3-C8DB-44AD-A71F-E012F3B24389}" destId="{CC98B334-689A-4E0F-B87E-02FA0DE8DEE3}" srcOrd="1" destOrd="0" presId="urn:microsoft.com/office/officeart/2009/3/layout/SubStepProcess"/>
    <dgm:cxn modelId="{960DA0D9-F27A-4D69-8244-5FD45F77796A}" type="presParOf" srcId="{CC98B334-689A-4E0F-B87E-02FA0DE8DEE3}" destId="{4EC40580-021D-4271-AE99-8785D5955AC0}" srcOrd="0" destOrd="0" presId="urn:microsoft.com/office/officeart/2009/3/layout/SubStepProcess"/>
    <dgm:cxn modelId="{F242679B-CB5B-428F-BB66-B8D962EA4876}" type="presParOf" srcId="{CC98B334-689A-4E0F-B87E-02FA0DE8DEE3}" destId="{5678F65C-530F-456C-B180-ABFD6DB84DA5}" srcOrd="1" destOrd="0" presId="urn:microsoft.com/office/officeart/2009/3/layout/SubStepProcess"/>
    <dgm:cxn modelId="{661CEC67-E9FE-40D5-AB6E-0078FC320A2E}" type="presParOf" srcId="{CC98B334-689A-4E0F-B87E-02FA0DE8DEE3}" destId="{40DD961A-BE2F-4BC3-9B42-E79AA7B04875}" srcOrd="2" destOrd="0" presId="urn:microsoft.com/office/officeart/2009/3/layout/SubStepProcess"/>
    <dgm:cxn modelId="{C6A60AE2-6817-4F53-9D45-232235DB9535}" type="presParOf" srcId="{CC98B334-689A-4E0F-B87E-02FA0DE8DEE3}" destId="{6F66DE4B-D083-4C44-8021-A0249CABC766}" srcOrd="3" destOrd="0" presId="urn:microsoft.com/office/officeart/2009/3/layout/SubStepProcess"/>
    <dgm:cxn modelId="{D6BE729B-75D5-4F32-9C0A-BCE4473D5CF8}" type="presParOf" srcId="{ACABF9C3-C8DB-44AD-A71F-E012F3B24389}" destId="{86F44753-A84C-41B3-B460-F04BF632EDA8}" srcOrd="2" destOrd="0" presId="urn:microsoft.com/office/officeart/2009/3/layout/SubStepProcess"/>
    <dgm:cxn modelId="{33DADC7F-BC62-42C4-B1D4-0D66AB4DFDC5}" type="presParOf" srcId="{ACABF9C3-C8DB-44AD-A71F-E012F3B24389}" destId="{CFFFB4AF-17A2-4476-A6D6-207A321D98D9}" srcOrd="3" destOrd="0" presId="urn:microsoft.com/office/officeart/2009/3/layout/SubStepProcess"/>
    <dgm:cxn modelId="{D237DAE4-AAD0-45B9-AE8A-C0C6FBFAD360}" type="presParOf" srcId="{CFFFB4AF-17A2-4476-A6D6-207A321D98D9}" destId="{4E2607EF-EEDE-4FA7-B843-16D58C3A21A8}" srcOrd="0" destOrd="0" presId="urn:microsoft.com/office/officeart/2009/3/layout/SubStepProcess"/>
    <dgm:cxn modelId="{D212D7F8-E72D-455D-832B-0138BF8C2BD1}" type="presParOf" srcId="{CFFFB4AF-17A2-4476-A6D6-207A321D98D9}" destId="{766416B1-2D6D-4C25-85B6-2AE1057BDA0B}" srcOrd="1" destOrd="0" presId="urn:microsoft.com/office/officeart/2009/3/layout/SubStepProcess"/>
    <dgm:cxn modelId="{8F892EE7-DEFF-4263-8644-BC63D6AD2AE8}" type="presParOf" srcId="{CFFFB4AF-17A2-4476-A6D6-207A321D98D9}" destId="{7B0BCDA4-22CC-4E49-8F3D-BE0FE6CEF8BD}" srcOrd="2" destOrd="0" presId="urn:microsoft.com/office/officeart/2009/3/layout/SubStepProcess"/>
    <dgm:cxn modelId="{074F4B78-B515-4140-91BE-75205CBF8AEF}" type="presParOf" srcId="{CFFFB4AF-17A2-4476-A6D6-207A321D98D9}" destId="{403D6612-BDD4-4406-A4DA-59BA35ABB245}" srcOrd="3" destOrd="0" presId="urn:microsoft.com/office/officeart/2009/3/layout/SubStepProcess"/>
    <dgm:cxn modelId="{CEC66A7B-E336-433B-BCBF-8AB67F8EB1E0}" type="presParOf" srcId="{ACABF9C3-C8DB-44AD-A71F-E012F3B24389}" destId="{37D6BA68-59B7-4C6C-B044-38226AED1B4D}" srcOrd="4" destOrd="0" presId="urn:microsoft.com/office/officeart/2009/3/layout/SubStepProcess"/>
    <dgm:cxn modelId="{7E71CFD0-8F83-4DE9-B731-7AE43721A7AA}" type="presParOf" srcId="{ACABF9C3-C8DB-44AD-A71F-E012F3B24389}" destId="{DE86E093-0253-474F-8CED-A26DE90CB776}" srcOrd="5" destOrd="0" presId="urn:microsoft.com/office/officeart/2009/3/layout/SubStepProcess"/>
    <dgm:cxn modelId="{0131F881-0423-4D11-880B-15BDD81B8460}" type="presParOf" srcId="{DE86E093-0253-474F-8CED-A26DE90CB776}" destId="{AA46E024-05CF-42BD-9725-9C8C292AD598}" srcOrd="0" destOrd="0" presId="urn:microsoft.com/office/officeart/2009/3/layout/SubStepProcess"/>
    <dgm:cxn modelId="{50C5BA3A-F837-40BA-AE59-AF4C6DD1791E}" type="presParOf" srcId="{DE86E093-0253-474F-8CED-A26DE90CB776}" destId="{856C1021-4CFB-4BDD-8A22-6E5EB51248D5}" srcOrd="1" destOrd="0" presId="urn:microsoft.com/office/officeart/2009/3/layout/SubStepProcess"/>
    <dgm:cxn modelId="{D3CD9506-9B72-4474-A2D7-3B47BF03F9DE}" type="presParOf" srcId="{DE86E093-0253-474F-8CED-A26DE90CB776}" destId="{0EB556FA-B0F9-461D-8307-789077BACE0A}" srcOrd="2" destOrd="0" presId="urn:microsoft.com/office/officeart/2009/3/layout/SubStepProcess"/>
    <dgm:cxn modelId="{A0610962-90C6-4B30-B7B4-53636C16B324}" type="presParOf" srcId="{DE86E093-0253-474F-8CED-A26DE90CB776}" destId="{3E4DFB0F-3D1E-43DD-B305-698C7E4B9406}" srcOrd="3" destOrd="0" presId="urn:microsoft.com/office/officeart/2009/3/layout/SubStepProcess"/>
    <dgm:cxn modelId="{DFBDA814-01FD-440A-902D-8076FEC25261}" type="presParOf" srcId="{ACABF9C3-C8DB-44AD-A71F-E012F3B24389}" destId="{BBD405A8-28E2-44F6-B6E6-5611BB6D008F}" srcOrd="6" destOrd="0" presId="urn:microsoft.com/office/officeart/2009/3/layout/SubStepProcess"/>
    <dgm:cxn modelId="{DBBBB5F8-29EA-4AD7-B989-50D23A1ACC30}" type="presParOf" srcId="{ACABF9C3-C8DB-44AD-A71F-E012F3B24389}" destId="{6E6FFC91-4C8C-43F4-B0B7-F8688A2DE902}" srcOrd="7" destOrd="0" presId="urn:microsoft.com/office/officeart/2009/3/layout/SubStepProcess"/>
    <dgm:cxn modelId="{DB255638-07E5-4F63-B515-36F862797BFC}" type="presParOf" srcId="{6E6FFC91-4C8C-43F4-B0B7-F8688A2DE902}" destId="{F8FE7DC2-A399-4EA5-B82B-408D080B2036}" srcOrd="0" destOrd="0" presId="urn:microsoft.com/office/officeart/2009/3/layout/SubStepProcess"/>
    <dgm:cxn modelId="{778B9908-12FC-4516-9552-3EC05752D124}" type="presParOf" srcId="{6E6FFC91-4C8C-43F4-B0B7-F8688A2DE902}" destId="{91D3C805-9458-427E-AFA8-175C3FCD26B6}" srcOrd="1" destOrd="0" presId="urn:microsoft.com/office/officeart/2009/3/layout/SubStepProcess"/>
    <dgm:cxn modelId="{BF476BAF-CE65-4AD1-8872-168C1C50D4D8}" type="presParOf" srcId="{6E6FFC91-4C8C-43F4-B0B7-F8688A2DE902}" destId="{0993FB55-1E61-47A3-848A-BD3F66AEB170}" srcOrd="2" destOrd="0" presId="urn:microsoft.com/office/officeart/2009/3/layout/SubStepProcess"/>
    <dgm:cxn modelId="{B65821DE-260F-409B-9AAA-84F9183FF185}" type="presParOf" srcId="{6E6FFC91-4C8C-43F4-B0B7-F8688A2DE902}" destId="{62460B02-BF84-4D7C-87A3-808C1DC3FB5B}" srcOrd="3" destOrd="0" presId="urn:microsoft.com/office/officeart/2009/3/layout/SubStepProcess"/>
    <dgm:cxn modelId="{2D22E76E-CCB2-4F36-A62E-F9EBA521A46F}" type="presParOf" srcId="{ACABF9C3-C8DB-44AD-A71F-E012F3B24389}" destId="{249FCA62-8202-44E5-9501-6E792EBE8A10}" srcOrd="8" destOrd="0" presId="urn:microsoft.com/office/officeart/2009/3/layout/SubStepProcess"/>
    <dgm:cxn modelId="{14F095CC-A9A7-4CE5-9207-2554C4801AA1}" type="presParOf" srcId="{ACABF9C3-C8DB-44AD-A71F-E012F3B24389}" destId="{956BA23C-5836-4329-9CC3-57D140442280}" srcOrd="9" destOrd="0" presId="urn:microsoft.com/office/officeart/2009/3/layout/SubStepProcess"/>
    <dgm:cxn modelId="{73CB0ECE-00DA-4B73-8145-8A5285223988}" type="presParOf" srcId="{956BA23C-5836-4329-9CC3-57D140442280}" destId="{1BF80203-1DEA-4BB5-AA31-BE48AE43DC47}" srcOrd="0" destOrd="0" presId="urn:microsoft.com/office/officeart/2009/3/layout/SubStepProcess"/>
    <dgm:cxn modelId="{310EC789-3334-4AF3-B6CC-3D56CCBC2E86}" type="presParOf" srcId="{956BA23C-5836-4329-9CC3-57D140442280}" destId="{38D58CBF-4D7E-4610-969B-4335DDC30A42}" srcOrd="1" destOrd="0" presId="urn:microsoft.com/office/officeart/2009/3/layout/SubStepProcess"/>
    <dgm:cxn modelId="{899BFFA2-F0BE-4BC3-BEBE-5738189B8581}" type="presParOf" srcId="{956BA23C-5836-4329-9CC3-57D140442280}" destId="{D83A2210-0F08-4DD7-A34C-82407898D3E0}" srcOrd="2" destOrd="0" presId="urn:microsoft.com/office/officeart/2009/3/layout/SubStepProcess"/>
    <dgm:cxn modelId="{35DEA522-82F1-48A8-AEEC-2DA78698FE62}" type="presParOf" srcId="{956BA23C-5836-4329-9CC3-57D140442280}" destId="{80B2C452-A8A2-43E6-AA1C-250E4E2F19A1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15B82-15FF-4CE8-9941-2C621DDA2F28}">
      <dsp:nvSpPr>
        <dsp:cNvPr id="0" name=""/>
        <dsp:cNvSpPr/>
      </dsp:nvSpPr>
      <dsp:spPr>
        <a:xfrm>
          <a:off x="2279409" y="3199316"/>
          <a:ext cx="2259887" cy="1948416"/>
        </a:xfrm>
        <a:prstGeom prst="hexagon">
          <a:avLst>
            <a:gd name="adj" fmla="val 25000"/>
            <a:gd name="vf" fmla="val 115470"/>
          </a:avLst>
        </a:prstGeom>
        <a:solidFill>
          <a:srgbClr val="5959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Amorcer une transformation</a:t>
          </a:r>
        </a:p>
      </dsp:txBody>
      <dsp:txXfrm>
        <a:off x="2630101" y="3501673"/>
        <a:ext cx="1558503" cy="1343702"/>
      </dsp:txXfrm>
    </dsp:sp>
    <dsp:sp modelId="{E527B053-0D19-4452-A014-1F52718770E2}">
      <dsp:nvSpPr>
        <dsp:cNvPr id="0" name=""/>
        <dsp:cNvSpPr/>
      </dsp:nvSpPr>
      <dsp:spPr>
        <a:xfrm>
          <a:off x="2338118" y="4059502"/>
          <a:ext cx="264591" cy="2280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44D55-9D6C-47BF-A868-E58615617EC2}">
      <dsp:nvSpPr>
        <dsp:cNvPr id="0" name=""/>
        <dsp:cNvSpPr/>
      </dsp:nvSpPr>
      <dsp:spPr>
        <a:xfrm>
          <a:off x="347648" y="2152781"/>
          <a:ext cx="2259887" cy="194841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B4E0C-9C4C-476E-BF1C-59EEA0B35AEA}">
      <dsp:nvSpPr>
        <dsp:cNvPr id="0" name=""/>
        <dsp:cNvSpPr/>
      </dsp:nvSpPr>
      <dsp:spPr>
        <a:xfrm>
          <a:off x="1886140" y="3843812"/>
          <a:ext cx="264591" cy="2280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AFB5F-E619-4296-868F-E29DAAB2B7FA}">
      <dsp:nvSpPr>
        <dsp:cNvPr id="0" name=""/>
        <dsp:cNvSpPr/>
      </dsp:nvSpPr>
      <dsp:spPr>
        <a:xfrm>
          <a:off x="4204737" y="2129617"/>
          <a:ext cx="2259887" cy="194841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Transversalité</a:t>
          </a:r>
        </a:p>
      </dsp:txBody>
      <dsp:txXfrm>
        <a:off x="4555429" y="2431974"/>
        <a:ext cx="1558503" cy="1343702"/>
      </dsp:txXfrm>
    </dsp:sp>
    <dsp:sp modelId="{495433AB-1416-4865-BBB2-D211A3BC4C4A}">
      <dsp:nvSpPr>
        <dsp:cNvPr id="0" name=""/>
        <dsp:cNvSpPr/>
      </dsp:nvSpPr>
      <dsp:spPr>
        <a:xfrm>
          <a:off x="5749663" y="3818588"/>
          <a:ext cx="264591" cy="2280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4FD67-AC83-418E-B3E2-991D7E7880BE}">
      <dsp:nvSpPr>
        <dsp:cNvPr id="0" name=""/>
        <dsp:cNvSpPr/>
      </dsp:nvSpPr>
      <dsp:spPr>
        <a:xfrm>
          <a:off x="6130064" y="3199316"/>
          <a:ext cx="2259887" cy="194841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10568-56A9-4F6E-9196-8C00D6E4A0EE}">
      <dsp:nvSpPr>
        <dsp:cNvPr id="0" name=""/>
        <dsp:cNvSpPr/>
      </dsp:nvSpPr>
      <dsp:spPr>
        <a:xfrm>
          <a:off x="6188773" y="4059502"/>
          <a:ext cx="264591" cy="2280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CF9CB-1FD2-45EE-9EF5-64F4636A1D68}">
      <dsp:nvSpPr>
        <dsp:cNvPr id="0" name=""/>
        <dsp:cNvSpPr/>
      </dsp:nvSpPr>
      <dsp:spPr>
        <a:xfrm>
          <a:off x="2279409" y="1064551"/>
          <a:ext cx="2259887" cy="1948416"/>
        </a:xfrm>
        <a:prstGeom prst="hexagon">
          <a:avLst>
            <a:gd name="adj" fmla="val 25000"/>
            <a:gd name="vf" fmla="val 115470"/>
          </a:avLst>
        </a:prstGeom>
        <a:solidFill>
          <a:srgbClr val="E7352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Nouvelles collaborations</a:t>
          </a:r>
        </a:p>
      </dsp:txBody>
      <dsp:txXfrm>
        <a:off x="2630101" y="1366908"/>
        <a:ext cx="1558503" cy="1343702"/>
      </dsp:txXfrm>
    </dsp:sp>
    <dsp:sp modelId="{D8ED69D7-E050-47DD-AF60-27D244C6DE0D}">
      <dsp:nvSpPr>
        <dsp:cNvPr id="0" name=""/>
        <dsp:cNvSpPr/>
      </dsp:nvSpPr>
      <dsp:spPr>
        <a:xfrm>
          <a:off x="3811468" y="1106762"/>
          <a:ext cx="264591" cy="2280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6F76A-5A78-4B31-8E75-59BCBA93AE5D}">
      <dsp:nvSpPr>
        <dsp:cNvPr id="0" name=""/>
        <dsp:cNvSpPr/>
      </dsp:nvSpPr>
      <dsp:spPr>
        <a:xfrm>
          <a:off x="4204737" y="0"/>
          <a:ext cx="2259887" cy="194841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B1A28-F96E-4D60-B6ED-C794DB3BDD82}">
      <dsp:nvSpPr>
        <dsp:cNvPr id="0" name=""/>
        <dsp:cNvSpPr/>
      </dsp:nvSpPr>
      <dsp:spPr>
        <a:xfrm>
          <a:off x="4271488" y="855553"/>
          <a:ext cx="264591" cy="2280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D9364-32E9-4248-AEC0-FBE2C8BE9582}">
      <dsp:nvSpPr>
        <dsp:cNvPr id="0" name=""/>
        <dsp:cNvSpPr/>
      </dsp:nvSpPr>
      <dsp:spPr>
        <a:xfrm>
          <a:off x="55571" y="0"/>
          <a:ext cx="3501018" cy="46611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Identifier, animer, valoriser le portefeuille d’offres afin de favoriser le business et l’accès au marchés</a:t>
          </a:r>
        </a:p>
      </dsp:txBody>
      <dsp:txXfrm>
        <a:off x="55571" y="1864446"/>
        <a:ext cx="3501018" cy="1864446"/>
      </dsp:txXfrm>
    </dsp:sp>
    <dsp:sp modelId="{9E929067-CFD2-4684-921A-00776C0B9212}">
      <dsp:nvSpPr>
        <dsp:cNvPr id="0" name=""/>
        <dsp:cNvSpPr/>
      </dsp:nvSpPr>
      <dsp:spPr>
        <a:xfrm>
          <a:off x="977490" y="279666"/>
          <a:ext cx="1552151" cy="155215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E7EF3-8A54-4EAD-A195-E017DBE5D499}">
      <dsp:nvSpPr>
        <dsp:cNvPr id="0" name=""/>
        <dsp:cNvSpPr/>
      </dsp:nvSpPr>
      <dsp:spPr>
        <a:xfrm>
          <a:off x="3609105" y="0"/>
          <a:ext cx="3501018" cy="4661116"/>
        </a:xfrm>
        <a:prstGeom prst="roundRect">
          <a:avLst>
            <a:gd name="adj" fmla="val 10000"/>
          </a:avLst>
        </a:prstGeom>
        <a:solidFill>
          <a:srgbClr val="E735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Faciliter les projets de transformation des PME</a:t>
          </a:r>
        </a:p>
      </dsp:txBody>
      <dsp:txXfrm>
        <a:off x="3609105" y="1864446"/>
        <a:ext cx="3501018" cy="1864446"/>
      </dsp:txXfrm>
    </dsp:sp>
    <dsp:sp modelId="{B25441A8-23F4-42FF-BD70-4C8AFC930C56}">
      <dsp:nvSpPr>
        <dsp:cNvPr id="0" name=""/>
        <dsp:cNvSpPr/>
      </dsp:nvSpPr>
      <dsp:spPr>
        <a:xfrm>
          <a:off x="4583539" y="279666"/>
          <a:ext cx="1552151" cy="1552151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699E3-90B6-44A5-8A1F-3E2D007D9488}">
      <dsp:nvSpPr>
        <dsp:cNvPr id="0" name=""/>
        <dsp:cNvSpPr/>
      </dsp:nvSpPr>
      <dsp:spPr>
        <a:xfrm>
          <a:off x="284527" y="3728892"/>
          <a:ext cx="6544126" cy="699167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A5209-F739-4CFF-BF39-DF959B0BE0E9}">
      <dsp:nvSpPr>
        <dsp:cNvPr id="0" name=""/>
        <dsp:cNvSpPr/>
      </dsp:nvSpPr>
      <dsp:spPr>
        <a:xfrm>
          <a:off x="1914078" y="654"/>
          <a:ext cx="1658242" cy="829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COPIL</a:t>
          </a:r>
        </a:p>
      </dsp:txBody>
      <dsp:txXfrm>
        <a:off x="1938362" y="24938"/>
        <a:ext cx="1609674" cy="780553"/>
      </dsp:txXfrm>
    </dsp:sp>
    <dsp:sp modelId="{78303034-8005-4EC5-9DA7-80C7E5546FB7}">
      <dsp:nvSpPr>
        <dsp:cNvPr id="0" name=""/>
        <dsp:cNvSpPr/>
      </dsp:nvSpPr>
      <dsp:spPr>
        <a:xfrm rot="3600000">
          <a:off x="2996006" y="1455103"/>
          <a:ext cx="862689" cy="290192"/>
        </a:xfrm>
        <a:prstGeom prst="leftRightArrow">
          <a:avLst>
            <a:gd name="adj1" fmla="val 60000"/>
            <a:gd name="adj2" fmla="val 50000"/>
          </a:avLst>
        </a:prstGeom>
        <a:solidFill>
          <a:srgbClr val="E7352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3083064" y="1513141"/>
        <a:ext cx="688573" cy="174116"/>
      </dsp:txXfrm>
    </dsp:sp>
    <dsp:sp modelId="{F1FE60A1-DE8A-4637-B259-1A9566644604}">
      <dsp:nvSpPr>
        <dsp:cNvPr id="0" name=""/>
        <dsp:cNvSpPr/>
      </dsp:nvSpPr>
      <dsp:spPr>
        <a:xfrm>
          <a:off x="3282380" y="2370623"/>
          <a:ext cx="1658242" cy="829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Commission Ecosystème</a:t>
          </a:r>
        </a:p>
      </dsp:txBody>
      <dsp:txXfrm>
        <a:off x="3306664" y="2394907"/>
        <a:ext cx="1609674" cy="780553"/>
      </dsp:txXfrm>
    </dsp:sp>
    <dsp:sp modelId="{D8D4319A-1E90-439B-853B-2AB98AA7BC2F}">
      <dsp:nvSpPr>
        <dsp:cNvPr id="0" name=""/>
        <dsp:cNvSpPr/>
      </dsp:nvSpPr>
      <dsp:spPr>
        <a:xfrm rot="10800000">
          <a:off x="2311855" y="2640088"/>
          <a:ext cx="862689" cy="290192"/>
        </a:xfrm>
        <a:prstGeom prst="leftRightArrow">
          <a:avLst>
            <a:gd name="adj1" fmla="val 60000"/>
            <a:gd name="adj2" fmla="val 50000"/>
          </a:avLst>
        </a:prstGeom>
        <a:solidFill>
          <a:srgbClr val="E7352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 rot="10800000">
        <a:off x="2398913" y="2698126"/>
        <a:ext cx="688573" cy="174116"/>
      </dsp:txXfrm>
    </dsp:sp>
    <dsp:sp modelId="{6E4354AE-7A10-466B-9A0A-073C6E294821}">
      <dsp:nvSpPr>
        <dsp:cNvPr id="0" name=""/>
        <dsp:cNvSpPr/>
      </dsp:nvSpPr>
      <dsp:spPr>
        <a:xfrm>
          <a:off x="545776" y="2370623"/>
          <a:ext cx="1658242" cy="829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Commission Communication</a:t>
          </a:r>
        </a:p>
      </dsp:txBody>
      <dsp:txXfrm>
        <a:off x="570060" y="2394907"/>
        <a:ext cx="1609674" cy="780553"/>
      </dsp:txXfrm>
    </dsp:sp>
    <dsp:sp modelId="{FC603CEF-FA4A-4D06-B33E-4C0B67546BEF}">
      <dsp:nvSpPr>
        <dsp:cNvPr id="0" name=""/>
        <dsp:cNvSpPr/>
      </dsp:nvSpPr>
      <dsp:spPr>
        <a:xfrm rot="18000000">
          <a:off x="1627704" y="1455103"/>
          <a:ext cx="862689" cy="290192"/>
        </a:xfrm>
        <a:prstGeom prst="leftRightArrow">
          <a:avLst>
            <a:gd name="adj1" fmla="val 60000"/>
            <a:gd name="adj2" fmla="val 50000"/>
          </a:avLst>
        </a:prstGeom>
        <a:solidFill>
          <a:srgbClr val="E7352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1714762" y="1513141"/>
        <a:ext cx="688573" cy="174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A5D0D-CA59-4B39-BBB2-33291D8D8A0B}">
      <dsp:nvSpPr>
        <dsp:cNvPr id="0" name=""/>
        <dsp:cNvSpPr/>
      </dsp:nvSpPr>
      <dsp:spPr>
        <a:xfrm>
          <a:off x="4409" y="419384"/>
          <a:ext cx="3312943" cy="3047429"/>
        </a:xfrm>
        <a:prstGeom prst="ellipse">
          <a:avLst/>
        </a:prstGeom>
        <a:solidFill>
          <a:srgbClr val="E735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 dirty="0">
              <a:solidFill>
                <a:schemeClr val="bg1"/>
              </a:solidFill>
            </a:rPr>
            <a:t>Périmètre d’intervention potentiel de l’architecte</a:t>
          </a:r>
        </a:p>
      </dsp:txBody>
      <dsp:txXfrm>
        <a:off x="489578" y="865670"/>
        <a:ext cx="2342605" cy="2154857"/>
      </dsp:txXfrm>
    </dsp:sp>
    <dsp:sp modelId="{9C63CAA7-CE59-49FC-8C03-26E98CC24455}">
      <dsp:nvSpPr>
        <dsp:cNvPr id="0" name=""/>
        <dsp:cNvSpPr/>
      </dsp:nvSpPr>
      <dsp:spPr>
        <a:xfrm rot="19091376">
          <a:off x="3244430" y="1081848"/>
          <a:ext cx="20716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165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D961A-BE2F-4BC3-9B42-E79AA7B04875}">
      <dsp:nvSpPr>
        <dsp:cNvPr id="0" name=""/>
        <dsp:cNvSpPr/>
      </dsp:nvSpPr>
      <dsp:spPr>
        <a:xfrm>
          <a:off x="5052315" y="391296"/>
          <a:ext cx="7510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6DE4B-D083-4C44-8021-A0249CABC766}">
      <dsp:nvSpPr>
        <dsp:cNvPr id="0" name=""/>
        <dsp:cNvSpPr/>
      </dsp:nvSpPr>
      <dsp:spPr>
        <a:xfrm>
          <a:off x="5803399" y="3346"/>
          <a:ext cx="5325872" cy="7759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595959"/>
              </a:solidFill>
            </a:rPr>
            <a:t>Réalisation du pré-</a:t>
          </a:r>
          <a:r>
            <a:rPr lang="fr-FR" sz="1800" kern="1200" dirty="0" err="1">
              <a:solidFill>
                <a:srgbClr val="595959"/>
              </a:solidFill>
            </a:rPr>
            <a:t>diag</a:t>
          </a:r>
          <a:r>
            <a:rPr lang="fr-FR" sz="1800" kern="1200" dirty="0">
              <a:solidFill>
                <a:srgbClr val="595959"/>
              </a:solidFill>
            </a:rPr>
            <a:t> et définition de la feuille de route</a:t>
          </a:r>
        </a:p>
      </dsp:txBody>
      <dsp:txXfrm>
        <a:off x="5803399" y="3346"/>
        <a:ext cx="5325872" cy="775901"/>
      </dsp:txXfrm>
    </dsp:sp>
    <dsp:sp modelId="{86F44753-A84C-41B3-B460-F04BF632EDA8}">
      <dsp:nvSpPr>
        <dsp:cNvPr id="0" name=""/>
        <dsp:cNvSpPr/>
      </dsp:nvSpPr>
      <dsp:spPr>
        <a:xfrm rot="20154306">
          <a:off x="3434509" y="1512473"/>
          <a:ext cx="16914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14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BCDA4-22CC-4E49-8F3D-BE0FE6CEF8BD}">
      <dsp:nvSpPr>
        <dsp:cNvPr id="0" name=""/>
        <dsp:cNvSpPr/>
      </dsp:nvSpPr>
      <dsp:spPr>
        <a:xfrm>
          <a:off x="5052315" y="1167197"/>
          <a:ext cx="7510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D6612-BDD4-4406-A4DA-59BA35ABB245}">
      <dsp:nvSpPr>
        <dsp:cNvPr id="0" name=""/>
        <dsp:cNvSpPr/>
      </dsp:nvSpPr>
      <dsp:spPr>
        <a:xfrm>
          <a:off x="5803399" y="779247"/>
          <a:ext cx="5325872" cy="7759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solidFill>
                <a:srgbClr val="595959"/>
              </a:solidFill>
            </a:rPr>
            <a:t>Orientation vers les offreurs de solutions répondant aux besoins</a:t>
          </a:r>
          <a:endParaRPr lang="fr-FR" sz="1800" kern="1200" dirty="0">
            <a:solidFill>
              <a:srgbClr val="595959"/>
            </a:solidFill>
          </a:endParaRPr>
        </a:p>
      </dsp:txBody>
      <dsp:txXfrm>
        <a:off x="5803399" y="779247"/>
        <a:ext cx="5325872" cy="775901"/>
      </dsp:txXfrm>
    </dsp:sp>
    <dsp:sp modelId="{37D6BA68-59B7-4C6C-B044-38226AED1B4D}">
      <dsp:nvSpPr>
        <dsp:cNvPr id="0" name=""/>
        <dsp:cNvSpPr/>
      </dsp:nvSpPr>
      <dsp:spPr>
        <a:xfrm>
          <a:off x="3508198" y="1943099"/>
          <a:ext cx="15441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41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556FA-B0F9-461D-8307-789077BACE0A}">
      <dsp:nvSpPr>
        <dsp:cNvPr id="0" name=""/>
        <dsp:cNvSpPr/>
      </dsp:nvSpPr>
      <dsp:spPr>
        <a:xfrm>
          <a:off x="5052315" y="1943099"/>
          <a:ext cx="7510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DFB0F-3D1E-43DD-B305-698C7E4B9406}">
      <dsp:nvSpPr>
        <dsp:cNvPr id="0" name=""/>
        <dsp:cNvSpPr/>
      </dsp:nvSpPr>
      <dsp:spPr>
        <a:xfrm>
          <a:off x="5803399" y="1555148"/>
          <a:ext cx="5325872" cy="7759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595959"/>
              </a:solidFill>
            </a:rPr>
            <a:t>Organisation du projet et des chantiers associés</a:t>
          </a:r>
        </a:p>
      </dsp:txBody>
      <dsp:txXfrm>
        <a:off x="5803399" y="1555148"/>
        <a:ext cx="5325872" cy="775901"/>
      </dsp:txXfrm>
    </dsp:sp>
    <dsp:sp modelId="{BBD405A8-28E2-44F6-B6E6-5611BB6D008F}">
      <dsp:nvSpPr>
        <dsp:cNvPr id="0" name=""/>
        <dsp:cNvSpPr/>
      </dsp:nvSpPr>
      <dsp:spPr>
        <a:xfrm rot="1445694">
          <a:off x="3434509" y="2373724"/>
          <a:ext cx="16914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14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3FB55-1E61-47A3-848A-BD3F66AEB170}">
      <dsp:nvSpPr>
        <dsp:cNvPr id="0" name=""/>
        <dsp:cNvSpPr/>
      </dsp:nvSpPr>
      <dsp:spPr>
        <a:xfrm>
          <a:off x="5052315" y="2719000"/>
          <a:ext cx="7510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60B02-BF84-4D7C-87A3-808C1DC3FB5B}">
      <dsp:nvSpPr>
        <dsp:cNvPr id="0" name=""/>
        <dsp:cNvSpPr/>
      </dsp:nvSpPr>
      <dsp:spPr>
        <a:xfrm>
          <a:off x="5803399" y="2331049"/>
          <a:ext cx="5325872" cy="7759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595959"/>
              </a:solidFill>
            </a:rPr>
            <a:t>Aide à la rédaction du ou des cahiers des charges et à la sélection des offreurs de solutions</a:t>
          </a:r>
        </a:p>
      </dsp:txBody>
      <dsp:txXfrm>
        <a:off x="5803399" y="2331049"/>
        <a:ext cx="5325872" cy="775901"/>
      </dsp:txXfrm>
    </dsp:sp>
    <dsp:sp modelId="{249FCA62-8202-44E5-9501-6E792EBE8A10}">
      <dsp:nvSpPr>
        <dsp:cNvPr id="0" name=""/>
        <dsp:cNvSpPr/>
      </dsp:nvSpPr>
      <dsp:spPr>
        <a:xfrm rot="2508624">
          <a:off x="3244430" y="2804349"/>
          <a:ext cx="20716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165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A2210-0F08-4DD7-A34C-82407898D3E0}">
      <dsp:nvSpPr>
        <dsp:cNvPr id="0" name=""/>
        <dsp:cNvSpPr/>
      </dsp:nvSpPr>
      <dsp:spPr>
        <a:xfrm>
          <a:off x="5052315" y="3494901"/>
          <a:ext cx="7510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2C452-A8A2-43E6-AA1C-250E4E2F19A1}">
      <dsp:nvSpPr>
        <dsp:cNvPr id="0" name=""/>
        <dsp:cNvSpPr/>
      </dsp:nvSpPr>
      <dsp:spPr>
        <a:xfrm>
          <a:off x="5803399" y="3106950"/>
          <a:ext cx="5325872" cy="7759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595959"/>
              </a:solidFill>
            </a:rPr>
            <a:t>Appui au pilotage et assistance à maitrise d’ouvrage</a:t>
          </a:r>
        </a:p>
      </dsp:txBody>
      <dsp:txXfrm>
        <a:off x="5803399" y="3106950"/>
        <a:ext cx="5325872" cy="775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E640A34-91A2-0D41-BDD4-B960128B4469}" type="datetimeFigureOut">
              <a:rPr lang="fr-FR" altLang="fr-FR"/>
              <a:pPr>
                <a:defRPr/>
              </a:pPr>
              <a:t>07/02/2022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635383-5B68-064A-9208-6FC308E135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54244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DE67897-498C-944B-A021-57C9BCB1361A}" type="datetimeFigureOut">
              <a:rPr lang="fr-FR" altLang="fr-FR"/>
              <a:pPr>
                <a:defRPr/>
              </a:pPr>
              <a:t>07/02/2022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E671F10-377B-3D45-9976-C217A70462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1108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Vous </a:t>
            </a:r>
            <a:r>
              <a:rPr lang="fr-FR" dirty="0" err="1"/>
              <a:t>etes</a:t>
            </a:r>
            <a:r>
              <a:rPr lang="fr-FR" dirty="0"/>
              <a:t> un dirigeant</a:t>
            </a:r>
            <a:r>
              <a:rPr lang="fr-FR" baseline="0" dirty="0"/>
              <a:t> de PMI, vous vous poser beaucoup de questions.</a:t>
            </a:r>
          </a:p>
          <a:p>
            <a:r>
              <a:rPr lang="fr-FR" baseline="0" dirty="0"/>
              <a:t>Passer du 3.0 au 4.0 et parfois du 2.0 directement au 4.0 est violent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671F10-377B-3D45-9976-C217A70462DD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4571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95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Vous </a:t>
            </a:r>
            <a:r>
              <a:rPr lang="fr-FR" dirty="0" err="1"/>
              <a:t>etes</a:t>
            </a:r>
            <a:r>
              <a:rPr lang="fr-FR" dirty="0"/>
              <a:t> un dirigeant</a:t>
            </a:r>
            <a:r>
              <a:rPr lang="fr-FR" baseline="0" dirty="0"/>
              <a:t> de PMI, vous vous poser beaucoup de questions.</a:t>
            </a:r>
          </a:p>
          <a:p>
            <a:r>
              <a:rPr lang="fr-FR" baseline="0" dirty="0"/>
              <a:t>Passer du 3.0 au 4.0 et parfois du 2.0 directement au 4.0 est violent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671F10-377B-3D45-9976-C217A70462DD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45710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8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671F10-377B-3D45-9976-C217A70462DD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79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671F10-377B-3D45-9976-C217A70462D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3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671F10-377B-3D45-9976-C217A70462DD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0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9BA15-36EE-482C-A938-091CE8E62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DFE038-DFE8-42A2-8F51-59F0E2467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E2D46B-AEB9-4473-8877-02EE3582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5622-B6B0-48C3-B57F-9C2F0000A0C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342F2B-6DE7-4508-AA5D-D1DFC2C42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D027CB-2CF0-48E7-8FC1-2A838232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65F6-4F56-4B81-A5AE-B0F8C4E312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3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AE628-86B1-4093-A26A-7091E87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52B568-972D-4BA1-B882-5E38392EF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8C3076-9BD9-4885-A000-C21B6C8E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5622-B6B0-48C3-B57F-9C2F0000A0C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ECEAA0-84EA-4300-8BA5-7C10CB53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AA31B5-BCB5-408B-8F3E-01F64E16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65F6-4F56-4B81-A5AE-B0F8C4E312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4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E93EC4-11C3-4FC8-8F93-D6EBB637D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60AE1C-7FDE-41A8-B7F9-7E7968AC9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17D796-32A6-40D7-8ADA-F1EC7826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5622-B6B0-48C3-B57F-9C2F0000A0C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4A2AEA-B894-41C2-97A3-ECE601BD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57FEDF-3229-45D0-99E8-766A84A2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65F6-4F56-4B81-A5AE-B0F8C4E312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99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570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22167"/>
            <a:ext cx="9144000" cy="97979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C545-415E-4D4E-9D35-219CDA9A96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588B63-F1ED-4988-AD89-B18CF2B0B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0448" y="5942146"/>
            <a:ext cx="1211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571219-18FB-4CFF-81EB-6385171E5D09}" type="datetime1">
              <a:rPr lang="fr-FR" smtClean="0"/>
              <a:pPr>
                <a:defRPr/>
              </a:pPr>
              <a:t>07/02/2022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298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570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22167"/>
            <a:ext cx="9144000" cy="97979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1C545-415E-4D4E-9D35-219CDA9A96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BE21BD-F6B7-4720-AD3A-3D3495137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0448" y="5942146"/>
            <a:ext cx="1211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571219-18FB-4CFF-81EB-6385171E5D09}" type="datetime1">
              <a:rPr lang="fr-FR" smtClean="0"/>
              <a:pPr>
                <a:defRPr/>
              </a:pPr>
              <a:t>07/02/2022</a:t>
            </a:fld>
            <a:endParaRPr lang="fr-FR"/>
          </a:p>
        </p:txBody>
      </p:sp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F5E4C3B-D088-4F01-975A-4C7269EA1F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631" y="6186986"/>
            <a:ext cx="1123714" cy="535102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03BE62E-B40D-4EED-8B14-6D8F394675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516" y="6068290"/>
            <a:ext cx="814012" cy="7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58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44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D360A-725D-4D60-8A84-9935E60A661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0B7A0B-BAE6-49FC-94A2-2442243BE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0448" y="5942146"/>
            <a:ext cx="1211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571219-18FB-4CFF-81EB-6385171E5D09}" type="datetime1">
              <a:rPr lang="fr-FR" smtClean="0"/>
              <a:pPr>
                <a:defRPr/>
              </a:pPr>
              <a:t>07/02/2022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075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51210"/>
            <a:ext cx="10515600" cy="124977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0375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5026B-4559-49FB-9E2F-158F44AC0B6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BA30F3-F389-434C-8858-8B418CB18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0448" y="5942146"/>
            <a:ext cx="1211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571219-18FB-4CFF-81EB-6385171E5D09}" type="datetime1">
              <a:rPr lang="fr-FR" smtClean="0"/>
              <a:pPr>
                <a:defRPr/>
              </a:pPr>
              <a:t>07/02/2022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41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B1FC-0587-411C-84D2-0657A855762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25A646-351A-4426-AB64-3D7A61F2D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0448" y="5942146"/>
            <a:ext cx="1211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571219-18FB-4CFF-81EB-6385171E5D09}" type="datetime1">
              <a:rPr lang="fr-FR" smtClean="0"/>
              <a:pPr>
                <a:defRPr/>
              </a:pPr>
              <a:t>07/02/2022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73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B5399-8D4E-4C26-A93F-A3FC5DBD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A6714-C2D7-42C2-B1FF-4BDC6B196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641110-D4D4-405B-A01F-DA864B9B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5622-B6B0-48C3-B57F-9C2F0000A0C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59021D-0CE5-4B06-9701-3D2B64FA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B907A-EC8E-4209-B287-80ADD4C1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65F6-4F56-4B81-A5AE-B0F8C4E312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1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AD9DAB-8387-4995-B0BA-963D9C0E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858935-818C-45FD-AB00-03A83EDB7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BAE778-4A80-442D-BC43-1784A58B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5622-B6B0-48C3-B57F-9C2F0000A0C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360D95-3117-4978-B7C6-71575BB6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D8DC21-855A-407F-8CB2-6ADB51D5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65F6-4F56-4B81-A5AE-B0F8C4E312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F5C8F0-6EA3-41A8-9BE9-2168A557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598FE9-EF5A-4A35-BD8B-DA9D8DFF5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B6F925-15C5-4FB0-866F-558AD82B7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E1908B-88EC-44A2-A044-16BE8039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5622-B6B0-48C3-B57F-9C2F0000A0C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E481E5-93A1-41A8-B431-58CE502B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49444B-6AB5-43F3-8194-C267311B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65F6-4F56-4B81-A5AE-B0F8C4E312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9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65946-303D-43AF-B200-335BF9C6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54EC43-3B2A-454C-B65B-B0C712C43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CD3D63-2614-44F9-A4AD-51515A2B3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1CE061B-A964-4A6B-9575-B90184E7F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B5FC31-DE96-4CFB-8CD1-E866E40EB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B9281B-479A-4CE3-AAD8-D6E6A3319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5622-B6B0-48C3-B57F-9C2F0000A0C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894C6E-544F-46E9-ABC2-A8C89B4C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2DD05F-4473-4737-B41C-FF9CC4E5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65F6-4F56-4B81-A5AE-B0F8C4E312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6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7AB80-5D0C-4F6A-BE04-32E62A76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97E253-7AA5-4F23-8074-E676E45F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5622-B6B0-48C3-B57F-9C2F0000A0C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933795-FDE7-4E2B-A8BB-478C1342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195758-B94A-4F9A-9743-199EE1A2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65F6-4F56-4B81-A5AE-B0F8C4E312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0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3E2C41-0004-4C99-B15A-F3B69282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5622-B6B0-48C3-B57F-9C2F0000A0C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1E643F-8175-480B-9A6D-04083D68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2C17FA-2351-47A9-9AF7-39B3810D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65F6-4F56-4B81-A5AE-B0F8C4E312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1E55F-55E0-4219-9C7F-5750EF6F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040891-1B08-4DAD-9525-E6A4DD62C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FB2879-D3B3-44F1-AEBD-90E93D74F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E234CB-C3C4-43A5-8571-741B2D53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5622-B6B0-48C3-B57F-9C2F0000A0C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273EC5-0E22-4EDB-8C71-BAF17341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9C7EF6-1EEC-441D-8523-57354A82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65F6-4F56-4B81-A5AE-B0F8C4E312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6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5DF67-2C8F-4979-A111-27BEB9E8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338A8A-8D6E-49CC-AA22-C820E7A1B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E5686D-0EDA-4675-9621-72F952740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F85C6D-C4F5-4AA3-B7DB-ED1D1B84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5622-B6B0-48C3-B57F-9C2F0000A0C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16EE7B-FFB7-4DC1-9BBF-0D9A5C34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AB6B11-8D5C-4D09-9749-513EE791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65F6-4F56-4B81-A5AE-B0F8C4E312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8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17C90C-DF91-4D38-B219-F24D98E4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FDECB1-C8E9-43EB-BB1A-D46C2B2A3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EA3758-2A20-4AAB-B516-F54E2EEC5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85622-B6B0-48C3-B57F-9C2F0000A0C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0E7F53-591F-4C00-A13B-266007EB8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C9D500-8C8F-49A7-BEAA-F3C2757D6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D65F6-4F56-4B81-A5AE-B0F8C4E3126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1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80448" y="5942146"/>
            <a:ext cx="1211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571219-18FB-4CFF-81EB-6385171E5D09}" type="datetime1">
              <a:rPr lang="fr-FR" smtClean="0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356350"/>
            <a:ext cx="491613" cy="4045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A87736-0E43-4BC2-AA28-D3C58C122B4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484B329-DD1D-4554-BCFB-8A80171FCC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526" y="4354377"/>
            <a:ext cx="2461098" cy="2546147"/>
          </a:xfrm>
          <a:prstGeom prst="rect">
            <a:avLst/>
          </a:prstGeom>
        </p:spPr>
      </p:pic>
      <p:pic>
        <p:nvPicPr>
          <p:cNvPr id="20" name="Picture 2" descr="image002">
            <a:extLst>
              <a:ext uri="{FF2B5EF4-FFF2-40B4-BE49-F238E27FC236}">
                <a16:creationId xmlns:a16="http://schemas.microsoft.com/office/drawing/2014/main" id="{5CFD6693-ED5F-4D53-AFB3-CA026C2C9F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1666" y="6205370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FACBC30-7548-4F80-B628-882250D51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0191" y="6002866"/>
            <a:ext cx="3016548" cy="85513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E1C3664-C657-436B-B917-96F5509B4D4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897" y="6209245"/>
            <a:ext cx="526095" cy="420876"/>
          </a:xfrm>
          <a:prstGeom prst="rect">
            <a:avLst/>
          </a:prstGeom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FC1AF8E-66C6-4F22-9A92-61099DC37F14}"/>
              </a:ext>
            </a:extLst>
          </p:cNvPr>
          <p:cNvCxnSpPr/>
          <p:nvPr userDrawn="1"/>
        </p:nvCxnSpPr>
        <p:spPr>
          <a:xfrm>
            <a:off x="5469467" y="6002867"/>
            <a:ext cx="0" cy="718608"/>
          </a:xfrm>
          <a:prstGeom prst="line">
            <a:avLst/>
          </a:prstGeom>
          <a:ln w="19050">
            <a:solidFill>
              <a:srgbClr val="7C92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337A4FD-A4BF-44B5-8556-C44C637BB0F1}"/>
              </a:ext>
            </a:extLst>
          </p:cNvPr>
          <p:cNvCxnSpPr/>
          <p:nvPr userDrawn="1"/>
        </p:nvCxnSpPr>
        <p:spPr>
          <a:xfrm>
            <a:off x="10980448" y="5997046"/>
            <a:ext cx="0" cy="718608"/>
          </a:xfrm>
          <a:prstGeom prst="line">
            <a:avLst/>
          </a:prstGeom>
          <a:ln w="19050">
            <a:solidFill>
              <a:srgbClr val="7C92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Résultat de recherche d'images pour &quot;cci occitanie logo&quot;">
            <a:extLst>
              <a:ext uri="{FF2B5EF4-FFF2-40B4-BE49-F238E27FC236}">
                <a16:creationId xmlns:a16="http://schemas.microsoft.com/office/drawing/2014/main" id="{27C4FE94-B047-4C97-BB38-E5864D2933A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6138" y="6446119"/>
            <a:ext cx="1279866" cy="31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F09EBBB-71D3-48E2-B401-F56E0EA9203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368" y="6007966"/>
            <a:ext cx="1421894" cy="408199"/>
          </a:xfrm>
          <a:prstGeom prst="rect">
            <a:avLst/>
          </a:prstGeom>
        </p:spPr>
      </p:pic>
      <p:pic>
        <p:nvPicPr>
          <p:cNvPr id="16" name="Image 1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00BF2BF-8B04-4AF1-BC06-FF0438C675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631" y="6186986"/>
            <a:ext cx="1123714" cy="535102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F7519044-1CAE-4839-ABFF-68FE57388A0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516" y="6068290"/>
            <a:ext cx="814012" cy="7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9" r:id="rId2"/>
    <p:sldLayoutId id="2147483913" r:id="rId3"/>
    <p:sldLayoutId id="2147483914" r:id="rId4"/>
    <p:sldLayoutId id="2147483918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hubentreprendre.laregion.fr/financement/contrat-innovation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laregion.fr/Contrat-Innovation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hubentreprendre.laregion.fr/financement/pass-occitanie" TargetMode="External"/><Relationship Id="rId11" Type="http://schemas.openxmlformats.org/officeDocument/2006/relationships/hyperlink" Target="https://hubentreprendre.laregion.fr/financement/contrat-expertises" TargetMode="External"/><Relationship Id="rId5" Type="http://schemas.openxmlformats.org/officeDocument/2006/relationships/hyperlink" Target="https://hubentreprendre.laregion.fr/financement/contrat-croissance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www.laregion.fr/Contrat-Croissance" TargetMode="Externa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bpifrance.fr/A-la-une/Actualites/Le-pret-Industrie-du-Futur-Croissance-pour-qui-Pour-quoi-3170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s.monpagens@toulouse.cci.fr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30402" y="2092602"/>
            <a:ext cx="46987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Un accompagnement des PME dans leur </a:t>
            </a:r>
          </a:p>
          <a:p>
            <a:pPr algn="ctr"/>
            <a:r>
              <a:rPr lang="fr-FR" b="1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Transformation Industrie du Futur</a:t>
            </a:r>
            <a:endParaRPr lang="fr-FR" b="1" dirty="0">
              <a:solidFill>
                <a:srgbClr val="E7352A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E01529-BAF2-4464-BC22-EB72E7E15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20" b="6047"/>
          <a:stretch/>
        </p:blipFill>
        <p:spPr>
          <a:xfrm>
            <a:off x="-31266" y="-38911"/>
            <a:ext cx="12223266" cy="6896911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88C7CC29-7D84-4B33-9418-37144B0413C1}"/>
              </a:ext>
            </a:extLst>
          </p:cNvPr>
          <p:cNvGrpSpPr/>
          <p:nvPr/>
        </p:nvGrpSpPr>
        <p:grpSpPr>
          <a:xfrm>
            <a:off x="1735666" y="1047483"/>
            <a:ext cx="4698722" cy="4724122"/>
            <a:chOff x="3132666" y="935614"/>
            <a:chExt cx="4698722" cy="4724122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0680888-AFD0-436A-A390-643CA54C3E10}"/>
                </a:ext>
              </a:extLst>
            </p:cNvPr>
            <p:cNvSpPr/>
            <p:nvPr/>
          </p:nvSpPr>
          <p:spPr>
            <a:xfrm>
              <a:off x="3132666" y="961014"/>
              <a:ext cx="4698722" cy="4698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</a:endParaRPr>
            </a:p>
          </p:txBody>
        </p:sp>
        <p:pic>
          <p:nvPicPr>
            <p:cNvPr id="7" name="Image 6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219436CC-FA9D-4BE3-8332-03A39B1DA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3454" y="935614"/>
              <a:ext cx="4157146" cy="4320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915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30B33B9-E5AF-AE41-83CB-50FD0183C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08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/>
            <a:r>
              <a:rPr lang="fr-FR" sz="2400" b="1" dirty="0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Répartition des OS par leviers de compétitivité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9731" y="962472"/>
            <a:ext cx="30964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121 adhérents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Architectes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Offreurs « Technologiques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Offreurs « Capital humain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9F9DFE-5702-437F-B36F-B44714C5C5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442" y="1258061"/>
            <a:ext cx="7809827" cy="45909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9C51788-F93B-4776-B961-48CB211E91FD}"/>
              </a:ext>
            </a:extLst>
          </p:cNvPr>
          <p:cNvSpPr txBox="1"/>
          <p:nvPr/>
        </p:nvSpPr>
        <p:spPr>
          <a:xfrm>
            <a:off x="10860258" y="1133519"/>
            <a:ext cx="545725" cy="864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037341-887A-40D7-B769-496F1F5518DB}"/>
              </a:ext>
            </a:extLst>
          </p:cNvPr>
          <p:cNvSpPr/>
          <p:nvPr/>
        </p:nvSpPr>
        <p:spPr>
          <a:xfrm>
            <a:off x="4368622" y="1666961"/>
            <a:ext cx="1041010" cy="507492"/>
          </a:xfrm>
          <a:prstGeom prst="ellipse">
            <a:avLst/>
          </a:prstGeom>
          <a:solidFill>
            <a:srgbClr val="90E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9381CE-55C9-462B-900C-6CE033270335}"/>
              </a:ext>
            </a:extLst>
          </p:cNvPr>
          <p:cNvSpPr txBox="1"/>
          <p:nvPr/>
        </p:nvSpPr>
        <p:spPr>
          <a:xfrm>
            <a:off x="4554618" y="1736041"/>
            <a:ext cx="64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</a:t>
            </a:r>
            <a:r>
              <a:rPr lang="fr-FR" dirty="0"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AE87656-47E2-4942-ADE7-E14F639532C6}"/>
              </a:ext>
            </a:extLst>
          </p:cNvPr>
          <p:cNvSpPr/>
          <p:nvPr/>
        </p:nvSpPr>
        <p:spPr>
          <a:xfrm>
            <a:off x="9804235" y="1601582"/>
            <a:ext cx="1041010" cy="507492"/>
          </a:xfrm>
          <a:prstGeom prst="ellipse">
            <a:avLst/>
          </a:prstGeom>
          <a:solidFill>
            <a:srgbClr val="5F5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F12C38D-9C3E-4025-863D-54BD58DA4B2F}"/>
              </a:ext>
            </a:extLst>
          </p:cNvPr>
          <p:cNvSpPr txBox="1"/>
          <p:nvPr/>
        </p:nvSpPr>
        <p:spPr>
          <a:xfrm>
            <a:off x="10003403" y="1641916"/>
            <a:ext cx="64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49793EC-D0F4-4A6F-B418-267F1B8099AB}"/>
              </a:ext>
            </a:extLst>
          </p:cNvPr>
          <p:cNvSpPr/>
          <p:nvPr/>
        </p:nvSpPr>
        <p:spPr>
          <a:xfrm>
            <a:off x="10549085" y="2852626"/>
            <a:ext cx="1041010" cy="50749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1B5DBDE-6A33-47B1-853E-599208AC95C4}"/>
              </a:ext>
            </a:extLst>
          </p:cNvPr>
          <p:cNvSpPr txBox="1"/>
          <p:nvPr/>
        </p:nvSpPr>
        <p:spPr>
          <a:xfrm>
            <a:off x="10786871" y="2896018"/>
            <a:ext cx="64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</a:t>
            </a:r>
            <a:r>
              <a:rPr lang="fr-FR" dirty="0">
                <a:solidFill>
                  <a:schemeClr val="bg1"/>
                </a:solidFill>
              </a:rPr>
              <a:t>76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7309453-892D-40FE-B222-161EE6A71EAE}"/>
              </a:ext>
            </a:extLst>
          </p:cNvPr>
          <p:cNvSpPr/>
          <p:nvPr/>
        </p:nvSpPr>
        <p:spPr>
          <a:xfrm>
            <a:off x="4968241" y="4224621"/>
            <a:ext cx="1041010" cy="507492"/>
          </a:xfrm>
          <a:prstGeom prst="ellipse">
            <a:avLst/>
          </a:prstGeom>
          <a:solidFill>
            <a:srgbClr val="9A4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FFB0556-27A6-455B-B287-FA5085EF200B}"/>
              </a:ext>
            </a:extLst>
          </p:cNvPr>
          <p:cNvSpPr txBox="1"/>
          <p:nvPr/>
        </p:nvSpPr>
        <p:spPr>
          <a:xfrm>
            <a:off x="5190978" y="4272803"/>
            <a:ext cx="64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3C33C6C-A6EE-456D-8219-CA9723C6D3EC}"/>
              </a:ext>
            </a:extLst>
          </p:cNvPr>
          <p:cNvSpPr/>
          <p:nvPr/>
        </p:nvSpPr>
        <p:spPr>
          <a:xfrm>
            <a:off x="10098258" y="5163581"/>
            <a:ext cx="1041010" cy="507492"/>
          </a:xfrm>
          <a:prstGeom prst="ellipse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0303BDF-D542-4DF9-B3E9-0CB669F719D9}"/>
              </a:ext>
            </a:extLst>
          </p:cNvPr>
          <p:cNvSpPr/>
          <p:nvPr/>
        </p:nvSpPr>
        <p:spPr>
          <a:xfrm>
            <a:off x="7172864" y="5410610"/>
            <a:ext cx="1041010" cy="5074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389AC60-B732-4298-8133-D3A149B5159E}"/>
              </a:ext>
            </a:extLst>
          </p:cNvPr>
          <p:cNvSpPr txBox="1"/>
          <p:nvPr/>
        </p:nvSpPr>
        <p:spPr>
          <a:xfrm>
            <a:off x="10284325" y="5206050"/>
            <a:ext cx="64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</a:t>
            </a:r>
            <a:r>
              <a:rPr lang="fr-FR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6B8B39D-E810-4F2E-80F2-3CA39AB371CE}"/>
              </a:ext>
            </a:extLst>
          </p:cNvPr>
          <p:cNvSpPr txBox="1"/>
          <p:nvPr/>
        </p:nvSpPr>
        <p:spPr>
          <a:xfrm>
            <a:off x="7369812" y="5479690"/>
            <a:ext cx="64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</a:t>
            </a:r>
            <a:r>
              <a:rPr lang="fr-FR" dirty="0">
                <a:solidFill>
                  <a:schemeClr val="bg1"/>
                </a:solidFill>
              </a:rPr>
              <a:t>55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A05850B-BCE7-485A-BA71-1E8D783C63CF}"/>
              </a:ext>
            </a:extLst>
          </p:cNvPr>
          <p:cNvCxnSpPr>
            <a:cxnSpLocks/>
          </p:cNvCxnSpPr>
          <p:nvPr/>
        </p:nvCxnSpPr>
        <p:spPr>
          <a:xfrm>
            <a:off x="5304795" y="1997612"/>
            <a:ext cx="958040" cy="2666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CA5BBFC-20A2-4326-B92A-122C3EDBE25C}"/>
              </a:ext>
            </a:extLst>
          </p:cNvPr>
          <p:cNvCxnSpPr>
            <a:cxnSpLocks/>
          </p:cNvCxnSpPr>
          <p:nvPr/>
        </p:nvCxnSpPr>
        <p:spPr>
          <a:xfrm flipV="1">
            <a:off x="9089128" y="1942613"/>
            <a:ext cx="732341" cy="166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C851C34-CFED-43D8-89C2-C972FDE2E927}"/>
              </a:ext>
            </a:extLst>
          </p:cNvPr>
          <p:cNvCxnSpPr>
            <a:cxnSpLocks/>
          </p:cNvCxnSpPr>
          <p:nvPr/>
        </p:nvCxnSpPr>
        <p:spPr>
          <a:xfrm flipV="1">
            <a:off x="9270609" y="3106373"/>
            <a:ext cx="1278476" cy="499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B007B43-B6B9-4FC3-BBCA-ED76177287E4}"/>
              </a:ext>
            </a:extLst>
          </p:cNvPr>
          <p:cNvCxnSpPr>
            <a:cxnSpLocks/>
          </p:cNvCxnSpPr>
          <p:nvPr/>
        </p:nvCxnSpPr>
        <p:spPr>
          <a:xfrm>
            <a:off x="8989255" y="4868249"/>
            <a:ext cx="1109003" cy="5423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7CFB71D4-D27F-44C4-BD8E-E7121E1659C4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7693369" y="4478367"/>
            <a:ext cx="184540" cy="932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290E7F02-7518-46DD-9C5C-A4987DA3B972}"/>
              </a:ext>
            </a:extLst>
          </p:cNvPr>
          <p:cNvCxnSpPr>
            <a:cxnSpLocks/>
          </p:cNvCxnSpPr>
          <p:nvPr/>
        </p:nvCxnSpPr>
        <p:spPr>
          <a:xfrm flipV="1">
            <a:off x="5877135" y="3826413"/>
            <a:ext cx="1114508" cy="446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9EFB520E-3886-4E5B-9629-2B4AEFCD5E2D}"/>
              </a:ext>
            </a:extLst>
          </p:cNvPr>
          <p:cNvSpPr/>
          <p:nvPr/>
        </p:nvSpPr>
        <p:spPr>
          <a:xfrm>
            <a:off x="11405983" y="1186927"/>
            <a:ext cx="2862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10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0DDE0-4D41-424C-ACCD-24C5458AD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642" y="258143"/>
            <a:ext cx="12036357" cy="424732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/>
            <a:r>
              <a:rPr lang="fr-FR" sz="2400" b="1" dirty="0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Focus rôle de l’architecte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7863E5-EB57-1048-9643-22367BB32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2354" y="2574473"/>
            <a:ext cx="9144000" cy="979794"/>
          </a:xfrm>
        </p:spPr>
        <p:txBody>
          <a:bodyPr/>
          <a:lstStyle/>
          <a:p>
            <a:pPr marL="0" indent="0" algn="r" defTabSz="685800">
              <a:buNone/>
              <a:defRPr/>
            </a:pPr>
            <a:endParaRPr lang="fr-FR" sz="2000" dirty="0">
              <a:solidFill>
                <a:srgbClr val="002060"/>
              </a:solidFill>
            </a:endParaRPr>
          </a:p>
          <a:p>
            <a:pPr marL="0" indent="0" algn="r" defTabSz="685800">
              <a:buNone/>
              <a:defRPr/>
            </a:pPr>
            <a:endParaRPr lang="fr-FR" sz="2000" dirty="0">
              <a:solidFill>
                <a:srgbClr val="002060"/>
              </a:solidFill>
            </a:endParaRPr>
          </a:p>
          <a:p>
            <a:pPr marL="0" indent="0" algn="r" defTabSz="685800">
              <a:buNone/>
              <a:defRPr/>
            </a:pPr>
            <a:endParaRPr lang="fr-FR" sz="2000" dirty="0">
              <a:solidFill>
                <a:srgbClr val="002060"/>
              </a:solidFill>
            </a:endParaRPr>
          </a:p>
          <a:p>
            <a:pPr marL="0" indent="0" algn="r" defTabSz="685800">
              <a:buNone/>
              <a:defRPr/>
            </a:pPr>
            <a:endParaRPr lang="fr-FR" sz="2000" i="1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F8A180-1AC8-814B-9433-60F0B6FD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360A-725D-4D60-8A84-9935E60A661D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MS PGothic" charset="-128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MS PGothic" charset="-128"/>
              <a:cs typeface="+mn-cs"/>
            </a:endParaRP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327CEB0A-A3AD-4597-954B-B07D15142E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954053"/>
              </p:ext>
            </p:extLst>
          </p:nvPr>
        </p:nvGraphicFramePr>
        <p:xfrm>
          <a:off x="635531" y="1043611"/>
          <a:ext cx="11133682" cy="3886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839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30B33B9-E5AF-AE41-83CB-50FD0183C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08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/>
            <a:r>
              <a:rPr lang="fr-FR" sz="2400" b="1" dirty="0">
                <a:solidFill>
                  <a:srgbClr val="E7352A"/>
                </a:solidFill>
                <a:latin typeface="Arial" charset="0"/>
                <a:cs typeface="Times New Roman" pitchFamily="18" charset="0"/>
              </a:rPr>
              <a:t>Un réseau de proximité pour vos projets</a:t>
            </a:r>
            <a:endParaRPr lang="fr-FR" sz="2400" b="1" dirty="0">
              <a:solidFill>
                <a:srgbClr val="E7352A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000399-F6DA-4B64-8484-1BF1B361E5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8710" y="923461"/>
            <a:ext cx="5632110" cy="4091086"/>
          </a:xfrm>
          <a:prstGeom prst="rect">
            <a:avLst/>
          </a:prstGeom>
        </p:spPr>
      </p:pic>
      <p:sp>
        <p:nvSpPr>
          <p:cNvPr id="20" name="Rectangle : coins arrondis 24">
            <a:extLst>
              <a:ext uri="{FF2B5EF4-FFF2-40B4-BE49-F238E27FC236}">
                <a16:creationId xmlns:a16="http://schemas.microsoft.com/office/drawing/2014/main" id="{C8ED51A4-AB55-481D-BAA8-2B37622FA2F1}"/>
              </a:ext>
            </a:extLst>
          </p:cNvPr>
          <p:cNvSpPr/>
          <p:nvPr/>
        </p:nvSpPr>
        <p:spPr>
          <a:xfrm>
            <a:off x="1222744" y="1418125"/>
            <a:ext cx="1896882" cy="211015"/>
          </a:xfrm>
          <a:prstGeom prst="roundRect">
            <a:avLst/>
          </a:prstGeom>
          <a:solidFill>
            <a:srgbClr val="C00000"/>
          </a:solidFill>
          <a:ln>
            <a:solidFill>
              <a:srgbClr val="C02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Offreur IF du Club OS (121)</a:t>
            </a:r>
          </a:p>
        </p:txBody>
      </p:sp>
      <p:sp>
        <p:nvSpPr>
          <p:cNvPr id="21" name="Rectangle : coins arrondis 25">
            <a:extLst>
              <a:ext uri="{FF2B5EF4-FFF2-40B4-BE49-F238E27FC236}">
                <a16:creationId xmlns:a16="http://schemas.microsoft.com/office/drawing/2014/main" id="{ED9B9B66-F7EE-402A-A245-40EB92889B5C}"/>
              </a:ext>
            </a:extLst>
          </p:cNvPr>
          <p:cNvSpPr/>
          <p:nvPr/>
        </p:nvSpPr>
        <p:spPr>
          <a:xfrm>
            <a:off x="1222744" y="1121851"/>
            <a:ext cx="1896882" cy="21101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Offreur</a:t>
            </a:r>
            <a:r>
              <a:rPr kumimoji="0" lang="fr-FR" sz="1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IF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(251)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4B516446-5F04-4BD6-A4A3-B788E54F3C06}"/>
              </a:ext>
            </a:extLst>
          </p:cNvPr>
          <p:cNvGrpSpPr/>
          <p:nvPr/>
        </p:nvGrpSpPr>
        <p:grpSpPr>
          <a:xfrm>
            <a:off x="5462519" y="1218198"/>
            <a:ext cx="387449" cy="387449"/>
            <a:chOff x="5253238" y="1704475"/>
            <a:chExt cx="387449" cy="387449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3C5419B6-074C-4566-B858-0F29976B38F7}"/>
                </a:ext>
              </a:extLst>
            </p:cNvPr>
            <p:cNvSpPr/>
            <p:nvPr/>
          </p:nvSpPr>
          <p:spPr>
            <a:xfrm>
              <a:off x="5315327" y="1766564"/>
              <a:ext cx="263270" cy="2632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7</a:t>
              </a:r>
            </a:p>
          </p:txBody>
        </p:sp>
        <p:sp>
          <p:nvSpPr>
            <p:cNvPr id="4" name="Arc plein 3">
              <a:extLst>
                <a:ext uri="{FF2B5EF4-FFF2-40B4-BE49-F238E27FC236}">
                  <a16:creationId xmlns:a16="http://schemas.microsoft.com/office/drawing/2014/main" id="{FA662E13-8F03-462C-A6E1-6FAAF5F533AF}"/>
                </a:ext>
              </a:extLst>
            </p:cNvPr>
            <p:cNvSpPr/>
            <p:nvPr/>
          </p:nvSpPr>
          <p:spPr>
            <a:xfrm>
              <a:off x="5253238" y="1704475"/>
              <a:ext cx="387449" cy="387449"/>
            </a:xfrm>
            <a:prstGeom prst="blockArc">
              <a:avLst>
                <a:gd name="adj1" fmla="val 10800000"/>
                <a:gd name="adj2" fmla="val 19980409"/>
                <a:gd name="adj3" fmla="val 1235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1870051D-42A5-479F-B7BD-AAB0E362754A}"/>
              </a:ext>
            </a:extLst>
          </p:cNvPr>
          <p:cNvGrpSpPr/>
          <p:nvPr/>
        </p:nvGrpSpPr>
        <p:grpSpPr>
          <a:xfrm>
            <a:off x="3830052" y="4001265"/>
            <a:ext cx="387449" cy="387449"/>
            <a:chOff x="1181001" y="2508385"/>
            <a:chExt cx="817615" cy="817615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51D3AE16-8C36-49F8-A6EC-62D3A6E0D997}"/>
                </a:ext>
              </a:extLst>
            </p:cNvPr>
            <p:cNvSpPr/>
            <p:nvPr/>
          </p:nvSpPr>
          <p:spPr>
            <a:xfrm>
              <a:off x="1316682" y="2639410"/>
              <a:ext cx="555567" cy="55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1</a:t>
              </a:r>
            </a:p>
          </p:txBody>
        </p:sp>
        <p:sp>
          <p:nvSpPr>
            <p:cNvPr id="40" name="Arc plein 39">
              <a:extLst>
                <a:ext uri="{FF2B5EF4-FFF2-40B4-BE49-F238E27FC236}">
                  <a16:creationId xmlns:a16="http://schemas.microsoft.com/office/drawing/2014/main" id="{215160A7-B86A-4800-ACFB-DD7611E4102D}"/>
                </a:ext>
              </a:extLst>
            </p:cNvPr>
            <p:cNvSpPr/>
            <p:nvPr/>
          </p:nvSpPr>
          <p:spPr>
            <a:xfrm>
              <a:off x="1181001" y="2508385"/>
              <a:ext cx="817615" cy="817615"/>
            </a:xfrm>
            <a:prstGeom prst="blockArc">
              <a:avLst>
                <a:gd name="adj1" fmla="val 10800000"/>
                <a:gd name="adj2" fmla="val 11017129"/>
                <a:gd name="adj3" fmla="val 1299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55" name="Arc plein 54">
            <a:extLst>
              <a:ext uri="{FF2B5EF4-FFF2-40B4-BE49-F238E27FC236}">
                <a16:creationId xmlns:a16="http://schemas.microsoft.com/office/drawing/2014/main" id="{A1F369E4-BE1A-4D4A-A0D2-D5064B9A4EE2}"/>
              </a:ext>
            </a:extLst>
          </p:cNvPr>
          <p:cNvSpPr/>
          <p:nvPr/>
        </p:nvSpPr>
        <p:spPr>
          <a:xfrm>
            <a:off x="5964911" y="2859167"/>
            <a:ext cx="483052" cy="493313"/>
          </a:xfrm>
          <a:prstGeom prst="blockArc">
            <a:avLst>
              <a:gd name="adj1" fmla="val 10712768"/>
              <a:gd name="adj2" fmla="val 8802200"/>
              <a:gd name="adj3" fmla="val 1123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6F1F62B0-5BD8-4B67-A1D3-ECF5C323D490}"/>
              </a:ext>
            </a:extLst>
          </p:cNvPr>
          <p:cNvGrpSpPr/>
          <p:nvPr/>
        </p:nvGrpSpPr>
        <p:grpSpPr>
          <a:xfrm>
            <a:off x="8297768" y="2581555"/>
            <a:ext cx="387449" cy="387449"/>
            <a:chOff x="1181001" y="2508385"/>
            <a:chExt cx="817615" cy="817615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D97F8091-8AE2-4DBE-B902-2EAEECE9740F}"/>
                </a:ext>
              </a:extLst>
            </p:cNvPr>
            <p:cNvSpPr/>
            <p:nvPr/>
          </p:nvSpPr>
          <p:spPr>
            <a:xfrm>
              <a:off x="1316682" y="2639410"/>
              <a:ext cx="555567" cy="55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2</a:t>
              </a:r>
            </a:p>
          </p:txBody>
        </p:sp>
        <p:sp>
          <p:nvSpPr>
            <p:cNvPr id="58" name="Arc plein 57">
              <a:extLst>
                <a:ext uri="{FF2B5EF4-FFF2-40B4-BE49-F238E27FC236}">
                  <a16:creationId xmlns:a16="http://schemas.microsoft.com/office/drawing/2014/main" id="{1B8FDF09-5AB9-4941-B9B6-ACF6D93E3455}"/>
                </a:ext>
              </a:extLst>
            </p:cNvPr>
            <p:cNvSpPr/>
            <p:nvPr/>
          </p:nvSpPr>
          <p:spPr>
            <a:xfrm>
              <a:off x="1181001" y="2508385"/>
              <a:ext cx="817615" cy="817615"/>
            </a:xfrm>
            <a:prstGeom prst="blockArc">
              <a:avLst>
                <a:gd name="adj1" fmla="val 10800000"/>
                <a:gd name="adj2" fmla="val 11017129"/>
                <a:gd name="adj3" fmla="val 1299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DAE9F956-DBCF-4183-8DC1-1C154C957EE1}"/>
              </a:ext>
            </a:extLst>
          </p:cNvPr>
          <p:cNvGrpSpPr/>
          <p:nvPr/>
        </p:nvGrpSpPr>
        <p:grpSpPr>
          <a:xfrm>
            <a:off x="6372252" y="4245082"/>
            <a:ext cx="387449" cy="387449"/>
            <a:chOff x="6683116" y="4203810"/>
            <a:chExt cx="387449" cy="387449"/>
          </a:xfrm>
        </p:grpSpPr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59413219-4D52-407F-B85D-A7BD3F742F4A}"/>
                </a:ext>
              </a:extLst>
            </p:cNvPr>
            <p:cNvSpPr/>
            <p:nvPr/>
          </p:nvSpPr>
          <p:spPr>
            <a:xfrm>
              <a:off x="6745205" y="4265899"/>
              <a:ext cx="263270" cy="2632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2</a:t>
              </a:r>
            </a:p>
          </p:txBody>
        </p:sp>
        <p:sp>
          <p:nvSpPr>
            <p:cNvPr id="61" name="Arc plein 60">
              <a:extLst>
                <a:ext uri="{FF2B5EF4-FFF2-40B4-BE49-F238E27FC236}">
                  <a16:creationId xmlns:a16="http://schemas.microsoft.com/office/drawing/2014/main" id="{12D1F775-EEA0-42A9-83A2-8B9325ED8352}"/>
                </a:ext>
              </a:extLst>
            </p:cNvPr>
            <p:cNvSpPr/>
            <p:nvPr/>
          </p:nvSpPr>
          <p:spPr>
            <a:xfrm>
              <a:off x="6683116" y="4203810"/>
              <a:ext cx="387449" cy="387449"/>
            </a:xfrm>
            <a:prstGeom prst="blockArc">
              <a:avLst>
                <a:gd name="adj1" fmla="val 10800000"/>
                <a:gd name="adj2" fmla="val 230365"/>
                <a:gd name="adj3" fmla="val 1145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EA109C63-0258-4F02-A27C-2D0CEC1EC28D}"/>
              </a:ext>
            </a:extLst>
          </p:cNvPr>
          <p:cNvGrpSpPr/>
          <p:nvPr/>
        </p:nvGrpSpPr>
        <p:grpSpPr>
          <a:xfrm>
            <a:off x="6585651" y="3712898"/>
            <a:ext cx="387449" cy="387449"/>
            <a:chOff x="6683116" y="4203810"/>
            <a:chExt cx="387449" cy="387449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CEE4376C-986C-4A8B-B9AA-5854F7CE28BC}"/>
                </a:ext>
              </a:extLst>
            </p:cNvPr>
            <p:cNvSpPr/>
            <p:nvPr/>
          </p:nvSpPr>
          <p:spPr>
            <a:xfrm>
              <a:off x="6745205" y="4265899"/>
              <a:ext cx="263270" cy="2632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3</a:t>
              </a:r>
            </a:p>
          </p:txBody>
        </p:sp>
        <p:sp>
          <p:nvSpPr>
            <p:cNvPr id="65" name="Arc plein 64">
              <a:extLst>
                <a:ext uri="{FF2B5EF4-FFF2-40B4-BE49-F238E27FC236}">
                  <a16:creationId xmlns:a16="http://schemas.microsoft.com/office/drawing/2014/main" id="{BF89EB70-06A9-4ECD-BEDC-2C5C01CF4293}"/>
                </a:ext>
              </a:extLst>
            </p:cNvPr>
            <p:cNvSpPr/>
            <p:nvPr/>
          </p:nvSpPr>
          <p:spPr>
            <a:xfrm>
              <a:off x="6683116" y="4203810"/>
              <a:ext cx="387449" cy="387449"/>
            </a:xfrm>
            <a:prstGeom prst="blockArc">
              <a:avLst>
                <a:gd name="adj1" fmla="val 10800000"/>
                <a:gd name="adj2" fmla="val 4398866"/>
                <a:gd name="adj3" fmla="val 1308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98FB6470-3048-4916-9FA9-31CD9B93D3AD}"/>
              </a:ext>
            </a:extLst>
          </p:cNvPr>
          <p:cNvGrpSpPr/>
          <p:nvPr/>
        </p:nvGrpSpPr>
        <p:grpSpPr>
          <a:xfrm>
            <a:off x="6759701" y="2250321"/>
            <a:ext cx="387449" cy="387449"/>
            <a:chOff x="6683116" y="4203810"/>
            <a:chExt cx="387449" cy="387449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0679B5DB-8206-4D2B-8FC4-2B2D3928372B}"/>
                </a:ext>
              </a:extLst>
            </p:cNvPr>
            <p:cNvSpPr/>
            <p:nvPr/>
          </p:nvSpPr>
          <p:spPr>
            <a:xfrm>
              <a:off x="6745205" y="4265899"/>
              <a:ext cx="263270" cy="2632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5</a:t>
              </a:r>
            </a:p>
          </p:txBody>
        </p:sp>
        <p:sp>
          <p:nvSpPr>
            <p:cNvPr id="68" name="Arc plein 67">
              <a:extLst>
                <a:ext uri="{FF2B5EF4-FFF2-40B4-BE49-F238E27FC236}">
                  <a16:creationId xmlns:a16="http://schemas.microsoft.com/office/drawing/2014/main" id="{608D3CC9-CEBC-4D8A-94BB-953052EDC8FE}"/>
                </a:ext>
              </a:extLst>
            </p:cNvPr>
            <p:cNvSpPr/>
            <p:nvPr/>
          </p:nvSpPr>
          <p:spPr>
            <a:xfrm>
              <a:off x="6683116" y="4203810"/>
              <a:ext cx="387449" cy="387449"/>
            </a:xfrm>
            <a:prstGeom prst="blockArc">
              <a:avLst>
                <a:gd name="adj1" fmla="val 10800000"/>
                <a:gd name="adj2" fmla="val 10570282"/>
                <a:gd name="adj3" fmla="val 1134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CDBE53FC-DBFB-444F-8B98-1C2782018F49}"/>
              </a:ext>
            </a:extLst>
          </p:cNvPr>
          <p:cNvGrpSpPr/>
          <p:nvPr/>
        </p:nvGrpSpPr>
        <p:grpSpPr>
          <a:xfrm>
            <a:off x="4722420" y="2004676"/>
            <a:ext cx="387449" cy="387449"/>
            <a:chOff x="6683116" y="4203810"/>
            <a:chExt cx="387449" cy="387449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0C56DB96-68C4-40B1-9E72-0105889C921A}"/>
                </a:ext>
              </a:extLst>
            </p:cNvPr>
            <p:cNvSpPr/>
            <p:nvPr/>
          </p:nvSpPr>
          <p:spPr>
            <a:xfrm>
              <a:off x="6745205" y="4265899"/>
              <a:ext cx="263270" cy="2632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5</a:t>
              </a:r>
            </a:p>
          </p:txBody>
        </p:sp>
        <p:sp>
          <p:nvSpPr>
            <p:cNvPr id="74" name="Arc plein 73">
              <a:extLst>
                <a:ext uri="{FF2B5EF4-FFF2-40B4-BE49-F238E27FC236}">
                  <a16:creationId xmlns:a16="http://schemas.microsoft.com/office/drawing/2014/main" id="{B248E7DD-0029-4DF6-B38B-7FE36FC5842D}"/>
                </a:ext>
              </a:extLst>
            </p:cNvPr>
            <p:cNvSpPr/>
            <p:nvPr/>
          </p:nvSpPr>
          <p:spPr>
            <a:xfrm>
              <a:off x="6683116" y="4203810"/>
              <a:ext cx="387449" cy="387449"/>
            </a:xfrm>
            <a:prstGeom prst="blockArc">
              <a:avLst>
                <a:gd name="adj1" fmla="val 10800000"/>
                <a:gd name="adj2" fmla="val 10570282"/>
                <a:gd name="adj3" fmla="val 1134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3821D351-E9E1-4A87-ACC4-7CBED937881E}"/>
              </a:ext>
            </a:extLst>
          </p:cNvPr>
          <p:cNvGrpSpPr/>
          <p:nvPr/>
        </p:nvGrpSpPr>
        <p:grpSpPr>
          <a:xfrm>
            <a:off x="7500667" y="2850358"/>
            <a:ext cx="387449" cy="387449"/>
            <a:chOff x="6687629" y="4203810"/>
            <a:chExt cx="387449" cy="387449"/>
          </a:xfrm>
        </p:grpSpPr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84F351BB-745D-4D5F-A432-45F52A8E7809}"/>
                </a:ext>
              </a:extLst>
            </p:cNvPr>
            <p:cNvSpPr/>
            <p:nvPr/>
          </p:nvSpPr>
          <p:spPr>
            <a:xfrm>
              <a:off x="6736048" y="4240802"/>
              <a:ext cx="290612" cy="3134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400" dirty="0"/>
                <a:t>42</a:t>
              </a:r>
            </a:p>
          </p:txBody>
        </p:sp>
        <p:sp>
          <p:nvSpPr>
            <p:cNvPr id="77" name="Arc plein 76">
              <a:extLst>
                <a:ext uri="{FF2B5EF4-FFF2-40B4-BE49-F238E27FC236}">
                  <a16:creationId xmlns:a16="http://schemas.microsoft.com/office/drawing/2014/main" id="{E53C27FE-C0FD-4AF5-A37F-7B728893CD03}"/>
                </a:ext>
              </a:extLst>
            </p:cNvPr>
            <p:cNvSpPr/>
            <p:nvPr/>
          </p:nvSpPr>
          <p:spPr>
            <a:xfrm>
              <a:off x="6687629" y="4203810"/>
              <a:ext cx="387449" cy="387449"/>
            </a:xfrm>
            <a:prstGeom prst="blockArc">
              <a:avLst>
                <a:gd name="adj1" fmla="val 10800000"/>
                <a:gd name="adj2" fmla="val 8419198"/>
                <a:gd name="adj3" fmla="val 803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B1D5AAD3-2F4E-40ED-87C5-B5A2882E6B8D}"/>
              </a:ext>
            </a:extLst>
          </p:cNvPr>
          <p:cNvGrpSpPr/>
          <p:nvPr/>
        </p:nvGrpSpPr>
        <p:grpSpPr>
          <a:xfrm>
            <a:off x="7467870" y="1862872"/>
            <a:ext cx="387449" cy="387449"/>
            <a:chOff x="1181001" y="2508385"/>
            <a:chExt cx="817615" cy="817615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3AAD8AF7-2E14-45A6-8C76-D741C7E3E52A}"/>
                </a:ext>
              </a:extLst>
            </p:cNvPr>
            <p:cNvSpPr/>
            <p:nvPr/>
          </p:nvSpPr>
          <p:spPr>
            <a:xfrm>
              <a:off x="1316682" y="2639410"/>
              <a:ext cx="555567" cy="55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81" name="Arc plein 80">
              <a:extLst>
                <a:ext uri="{FF2B5EF4-FFF2-40B4-BE49-F238E27FC236}">
                  <a16:creationId xmlns:a16="http://schemas.microsoft.com/office/drawing/2014/main" id="{E0CF87C9-CBC9-4A42-8D7D-93D4A9FBBC93}"/>
                </a:ext>
              </a:extLst>
            </p:cNvPr>
            <p:cNvSpPr/>
            <p:nvPr/>
          </p:nvSpPr>
          <p:spPr>
            <a:xfrm>
              <a:off x="1181001" y="2508385"/>
              <a:ext cx="817615" cy="817615"/>
            </a:xfrm>
            <a:prstGeom prst="blockArc">
              <a:avLst>
                <a:gd name="adj1" fmla="val 10800000"/>
                <a:gd name="adj2" fmla="val 11017129"/>
                <a:gd name="adj3" fmla="val 1299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B8C7F55D-B189-4FE7-97B9-CBC629D90339}"/>
              </a:ext>
            </a:extLst>
          </p:cNvPr>
          <p:cNvGrpSpPr/>
          <p:nvPr/>
        </p:nvGrpSpPr>
        <p:grpSpPr>
          <a:xfrm>
            <a:off x="5283954" y="4132900"/>
            <a:ext cx="387449" cy="387449"/>
            <a:chOff x="1181001" y="2508385"/>
            <a:chExt cx="817615" cy="817615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F5058D78-E6DA-45CE-8573-22B8C07EDDF3}"/>
                </a:ext>
              </a:extLst>
            </p:cNvPr>
            <p:cNvSpPr/>
            <p:nvPr/>
          </p:nvSpPr>
          <p:spPr>
            <a:xfrm>
              <a:off x="1316682" y="2639410"/>
              <a:ext cx="555567" cy="55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1</a:t>
              </a:r>
            </a:p>
          </p:txBody>
        </p:sp>
        <p:sp>
          <p:nvSpPr>
            <p:cNvPr id="84" name="Arc plein 83">
              <a:extLst>
                <a:ext uri="{FF2B5EF4-FFF2-40B4-BE49-F238E27FC236}">
                  <a16:creationId xmlns:a16="http://schemas.microsoft.com/office/drawing/2014/main" id="{56B915B0-8C4C-4E2E-9CE0-8901FD04E53A}"/>
                </a:ext>
              </a:extLst>
            </p:cNvPr>
            <p:cNvSpPr/>
            <p:nvPr/>
          </p:nvSpPr>
          <p:spPr>
            <a:xfrm>
              <a:off x="1181001" y="2508385"/>
              <a:ext cx="817615" cy="817615"/>
            </a:xfrm>
            <a:prstGeom prst="blockArc">
              <a:avLst>
                <a:gd name="adj1" fmla="val 10800000"/>
                <a:gd name="adj2" fmla="val 11017129"/>
                <a:gd name="adj3" fmla="val 1299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CB2FC845-B40D-4ECE-B95C-02681564A129}"/>
              </a:ext>
            </a:extLst>
          </p:cNvPr>
          <p:cNvGrpSpPr/>
          <p:nvPr/>
        </p:nvGrpSpPr>
        <p:grpSpPr>
          <a:xfrm>
            <a:off x="4274549" y="3044083"/>
            <a:ext cx="387449" cy="387449"/>
            <a:chOff x="1181001" y="2508385"/>
            <a:chExt cx="817615" cy="817615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C988B46B-2888-4938-B177-BE5028DFCBC4}"/>
                </a:ext>
              </a:extLst>
            </p:cNvPr>
            <p:cNvSpPr/>
            <p:nvPr/>
          </p:nvSpPr>
          <p:spPr>
            <a:xfrm>
              <a:off x="1316682" y="2639410"/>
              <a:ext cx="555567" cy="55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87" name="Arc plein 86">
              <a:extLst>
                <a:ext uri="{FF2B5EF4-FFF2-40B4-BE49-F238E27FC236}">
                  <a16:creationId xmlns:a16="http://schemas.microsoft.com/office/drawing/2014/main" id="{C994A2EA-6A91-4368-A029-209132A3C423}"/>
                </a:ext>
              </a:extLst>
            </p:cNvPr>
            <p:cNvSpPr/>
            <p:nvPr/>
          </p:nvSpPr>
          <p:spPr>
            <a:xfrm>
              <a:off x="1181001" y="2508385"/>
              <a:ext cx="817615" cy="817615"/>
            </a:xfrm>
            <a:prstGeom prst="blockArc">
              <a:avLst>
                <a:gd name="adj1" fmla="val 10800000"/>
                <a:gd name="adj2" fmla="val 11017129"/>
                <a:gd name="adj3" fmla="val 1299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7" name="Ellipse 46">
            <a:extLst>
              <a:ext uri="{FF2B5EF4-FFF2-40B4-BE49-F238E27FC236}">
                <a16:creationId xmlns:a16="http://schemas.microsoft.com/office/drawing/2014/main" id="{D4800D56-F28E-4140-AE16-656C5D174DFA}"/>
              </a:ext>
            </a:extLst>
          </p:cNvPr>
          <p:cNvSpPr/>
          <p:nvPr/>
        </p:nvSpPr>
        <p:spPr>
          <a:xfrm>
            <a:off x="6039244" y="2925482"/>
            <a:ext cx="334387" cy="3606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dirty="0"/>
              <a:t>10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70F22794-428E-401C-9B02-617CA93D3274}"/>
              </a:ext>
            </a:extLst>
          </p:cNvPr>
          <p:cNvSpPr/>
          <p:nvPr/>
        </p:nvSpPr>
        <p:spPr>
          <a:xfrm>
            <a:off x="5162499" y="2857835"/>
            <a:ext cx="486438" cy="4642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/>
              <a:t>173</a:t>
            </a:r>
          </a:p>
        </p:txBody>
      </p:sp>
      <p:sp>
        <p:nvSpPr>
          <p:cNvPr id="42" name="Arc plein 41">
            <a:extLst>
              <a:ext uri="{FF2B5EF4-FFF2-40B4-BE49-F238E27FC236}">
                <a16:creationId xmlns:a16="http://schemas.microsoft.com/office/drawing/2014/main" id="{DB75CFC0-8D5F-4097-BEC4-7A9C0A3D14FB}"/>
              </a:ext>
            </a:extLst>
          </p:cNvPr>
          <p:cNvSpPr/>
          <p:nvPr/>
        </p:nvSpPr>
        <p:spPr>
          <a:xfrm>
            <a:off x="5047779" y="2748355"/>
            <a:ext cx="715880" cy="683177"/>
          </a:xfrm>
          <a:prstGeom prst="blockArc">
            <a:avLst>
              <a:gd name="adj1" fmla="val 10800000"/>
              <a:gd name="adj2" fmla="val 8810704"/>
              <a:gd name="adj3" fmla="val 1223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9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0DDE0-4D41-424C-ACCD-24C5458AD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642" y="258143"/>
            <a:ext cx="12036357" cy="424732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/>
            <a:r>
              <a:rPr lang="fr-FR" sz="2400" b="1" dirty="0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Pourquoi faire appel au Club?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7863E5-EB57-1048-9643-22367BB32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2354" y="2574473"/>
            <a:ext cx="9144000" cy="979794"/>
          </a:xfrm>
        </p:spPr>
        <p:txBody>
          <a:bodyPr/>
          <a:lstStyle/>
          <a:p>
            <a:pPr marL="0" indent="0" algn="r" defTabSz="685800">
              <a:buNone/>
              <a:defRPr/>
            </a:pPr>
            <a:endParaRPr lang="fr-FR" sz="2000" dirty="0">
              <a:solidFill>
                <a:srgbClr val="002060"/>
              </a:solidFill>
            </a:endParaRPr>
          </a:p>
          <a:p>
            <a:pPr marL="0" indent="0" algn="r" defTabSz="685800">
              <a:buNone/>
              <a:defRPr/>
            </a:pPr>
            <a:endParaRPr lang="fr-FR" sz="2000" dirty="0">
              <a:solidFill>
                <a:srgbClr val="002060"/>
              </a:solidFill>
            </a:endParaRPr>
          </a:p>
          <a:p>
            <a:pPr marL="0" indent="0" algn="r" defTabSz="685800">
              <a:buNone/>
              <a:defRPr/>
            </a:pPr>
            <a:endParaRPr lang="fr-FR" sz="2000" dirty="0">
              <a:solidFill>
                <a:srgbClr val="002060"/>
              </a:solidFill>
            </a:endParaRPr>
          </a:p>
          <a:p>
            <a:pPr marL="0" indent="0" algn="r" defTabSz="685800">
              <a:buNone/>
              <a:defRPr/>
            </a:pPr>
            <a:endParaRPr lang="fr-FR" sz="2000" i="1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F8A180-1AC8-814B-9433-60F0B6FD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E6D360A-725D-4D60-8A84-9935E60A661D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  <a:ea typeface="MS PGothic" charset="-128"/>
              </a:rPr>
              <a:pPr eaLnBrk="0" hangingPunct="0">
                <a:defRPr/>
              </a:pPr>
              <a:t>13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ea typeface="MS PGothic" charset="-12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85" y="1408482"/>
            <a:ext cx="5906915" cy="3937943"/>
          </a:xfrm>
          <a:prstGeom prst="homePlate">
            <a:avLst/>
          </a:prstGeom>
        </p:spPr>
      </p:pic>
      <p:sp>
        <p:nvSpPr>
          <p:cNvPr id="6" name="Flèche gauche 5"/>
          <p:cNvSpPr/>
          <p:nvPr/>
        </p:nvSpPr>
        <p:spPr>
          <a:xfrm>
            <a:off x="5229226" y="1998851"/>
            <a:ext cx="6962774" cy="828000"/>
          </a:xfrm>
          <a:prstGeom prst="leftArrow">
            <a:avLst/>
          </a:prstGeom>
          <a:solidFill>
            <a:srgbClr val="E7352A"/>
          </a:solidFill>
        </p:spPr>
        <p:txBody>
          <a:bodyPr wrap="square" anchor="ctr" anchorCtr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  <a:latin typeface="Calibri" charset="0"/>
                <a:ea typeface="MS PGothic" charset="-128"/>
              </a:rPr>
              <a:t>Un accompagnement du début à la fin du projet</a:t>
            </a:r>
          </a:p>
        </p:txBody>
      </p:sp>
      <p:sp>
        <p:nvSpPr>
          <p:cNvPr id="7" name="Flèche gauche 6"/>
          <p:cNvSpPr/>
          <p:nvPr/>
        </p:nvSpPr>
        <p:spPr>
          <a:xfrm>
            <a:off x="4267200" y="1021089"/>
            <a:ext cx="7924800" cy="828000"/>
          </a:xfrm>
          <a:prstGeom prst="leftArrow">
            <a:avLst/>
          </a:prstGeom>
          <a:solidFill>
            <a:srgbClr val="E7352A"/>
          </a:solidFill>
        </p:spPr>
        <p:txBody>
          <a:bodyPr wrap="square" anchor="ctr" anchorCtr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  <a:latin typeface="Calibri" charset="0"/>
                <a:ea typeface="MS PGothic" charset="-128"/>
              </a:rPr>
              <a:t>Un point d’entrée pour votre projet</a:t>
            </a:r>
          </a:p>
        </p:txBody>
      </p:sp>
      <p:sp>
        <p:nvSpPr>
          <p:cNvPr id="8" name="Flèche gauche 7"/>
          <p:cNvSpPr/>
          <p:nvPr/>
        </p:nvSpPr>
        <p:spPr>
          <a:xfrm>
            <a:off x="5229226" y="3964172"/>
            <a:ext cx="6962774" cy="794802"/>
          </a:xfrm>
          <a:prstGeom prst="leftArrow">
            <a:avLst/>
          </a:prstGeom>
          <a:solidFill>
            <a:srgbClr val="E7352A"/>
          </a:solidFill>
        </p:spPr>
        <p:txBody>
          <a:bodyPr wrap="square" anchor="ctr" anchorCtr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  <a:latin typeface="Calibri" charset="0"/>
                <a:ea typeface="MS PGothic" charset="-128"/>
              </a:rPr>
              <a:t>Le partage de bonnes pratiques et des retours d’expériences</a:t>
            </a:r>
          </a:p>
        </p:txBody>
      </p:sp>
      <p:sp>
        <p:nvSpPr>
          <p:cNvPr id="11" name="Flèche gauche 10"/>
          <p:cNvSpPr/>
          <p:nvPr/>
        </p:nvSpPr>
        <p:spPr>
          <a:xfrm>
            <a:off x="6200775" y="2963009"/>
            <a:ext cx="5991225" cy="828000"/>
          </a:xfrm>
          <a:prstGeom prst="leftArrow">
            <a:avLst/>
          </a:prstGeom>
          <a:solidFill>
            <a:srgbClr val="E7352A"/>
          </a:solidFill>
        </p:spPr>
        <p:txBody>
          <a:bodyPr wrap="square" anchor="ctr" anchorCtr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chemeClr val="bg1"/>
                </a:solidFill>
                <a:latin typeface="Calibri" charset="0"/>
                <a:ea typeface="MS PGothic" charset="-128"/>
              </a:rPr>
              <a:t>Une charte garantissant l’engagement éthique</a:t>
            </a:r>
          </a:p>
        </p:txBody>
      </p:sp>
      <p:sp>
        <p:nvSpPr>
          <p:cNvPr id="13" name="Flèche gauche 7">
            <a:extLst>
              <a:ext uri="{FF2B5EF4-FFF2-40B4-BE49-F238E27FC236}">
                <a16:creationId xmlns:a16="http://schemas.microsoft.com/office/drawing/2014/main" id="{F6C9EEEE-C740-4A47-9063-395959B05B1B}"/>
              </a:ext>
            </a:extLst>
          </p:cNvPr>
          <p:cNvSpPr/>
          <p:nvPr/>
        </p:nvSpPr>
        <p:spPr>
          <a:xfrm>
            <a:off x="4267200" y="4932137"/>
            <a:ext cx="7924799" cy="828000"/>
          </a:xfrm>
          <a:prstGeom prst="leftArrow">
            <a:avLst/>
          </a:prstGeom>
          <a:solidFill>
            <a:srgbClr val="E7352A"/>
          </a:solidFill>
        </p:spPr>
        <p:txBody>
          <a:bodyPr wrap="square" anchor="ctr" anchorCtr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  <a:latin typeface="Calibri" charset="0"/>
                <a:ea typeface="MS PGothic" charset="-128"/>
              </a:rPr>
              <a:t>Un réseau de compétences adaptées et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69926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853743B-D9EF-4BFB-8524-32756B2D2C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22021" cy="6575898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29D682-6CAB-494A-A430-99EEAC6A2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91862"/>
          </a:xfrm>
        </p:spPr>
        <p:txBody>
          <a:bodyPr>
            <a:normAutofit/>
          </a:bodyPr>
          <a:lstStyle/>
          <a:p>
            <a:r>
              <a:rPr lang="fr-FR" sz="4000" dirty="0"/>
              <a:t>Les financements</a:t>
            </a:r>
            <a:endParaRPr lang="en-US" sz="4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6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58B9B-AF68-D84A-9E97-DD3E0586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89"/>
            <a:ext cx="12192000" cy="757130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/>
            <a:r>
              <a:rPr lang="fr-FR" sz="2400" b="1" dirty="0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Parcours Industrie du futur</a:t>
            </a:r>
            <a:br>
              <a:rPr lang="fr-FR" sz="2400" b="1" dirty="0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</a:br>
            <a:endParaRPr lang="fr-FR" sz="2400" b="1" dirty="0">
              <a:solidFill>
                <a:srgbClr val="E7352A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262412-9E4D-46EB-8539-77F080049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714" y="896285"/>
            <a:ext cx="3972479" cy="56395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F56CA25-5E68-4379-BF62-F6CE4719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46" y="886759"/>
            <a:ext cx="3982006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5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58B9B-AF68-D84A-9E97-DD3E0586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388"/>
            <a:ext cx="12192000" cy="424732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/>
            <a:r>
              <a:rPr lang="fr-FR" sz="2400" b="1" dirty="0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Financement Région: le </a:t>
            </a:r>
            <a:r>
              <a:rPr lang="fr-FR" sz="2400" b="1" dirty="0" err="1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Pass</a:t>
            </a:r>
            <a:r>
              <a:rPr lang="fr-FR" sz="2400" b="1" dirty="0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 et les Contrats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400DBA-4ECF-47CD-8C11-AA71540C1DD5}"/>
              </a:ext>
            </a:extLst>
          </p:cNvPr>
          <p:cNvSpPr/>
          <p:nvPr/>
        </p:nvSpPr>
        <p:spPr>
          <a:xfrm>
            <a:off x="3143755" y="4546006"/>
            <a:ext cx="2880000" cy="1334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00" dirty="0">
                <a:solidFill>
                  <a:srgbClr val="0070C0"/>
                </a:solidFill>
              </a:rPr>
              <a:t>TPE PME - CA&lt;50M€</a:t>
            </a:r>
          </a:p>
          <a:p>
            <a:pPr algn="ctr"/>
            <a:r>
              <a:rPr lang="fr-FR" sz="1000" dirty="0">
                <a:solidFill>
                  <a:srgbClr val="0070C0"/>
                </a:solidFill>
              </a:rPr>
              <a:t>(ETI &amp; GE si innovation collaborative avec une PME)</a:t>
            </a:r>
          </a:p>
          <a:p>
            <a:pPr algn="ctr"/>
            <a:endParaRPr lang="fr-FR" sz="1000" dirty="0">
              <a:solidFill>
                <a:srgbClr val="0070C0"/>
              </a:solidFill>
            </a:endParaRPr>
          </a:p>
          <a:p>
            <a:pPr algn="ctr"/>
            <a:r>
              <a:rPr lang="fr-FR" sz="1000" dirty="0">
                <a:solidFill>
                  <a:srgbClr val="0070C0"/>
                </a:solidFill>
              </a:rPr>
              <a:t>A partir de 40 K€ de dépenses</a:t>
            </a:r>
          </a:p>
          <a:p>
            <a:pPr algn="ctr"/>
            <a:r>
              <a:rPr lang="fr-FR" sz="1000" dirty="0">
                <a:solidFill>
                  <a:srgbClr val="0070C0"/>
                </a:solidFill>
              </a:rPr>
              <a:t>Jusqu’à 1M€ de subvention</a:t>
            </a:r>
          </a:p>
          <a:p>
            <a:pPr algn="ctr"/>
            <a:endParaRPr lang="fr-FR" sz="10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fr-FR" sz="1000" dirty="0">
                <a:solidFill>
                  <a:srgbClr val="002060"/>
                </a:solidFill>
                <a:hlinkClick r:id="rId3"/>
              </a:rPr>
              <a:t>https://hubentreprendre.laregion.fr/financement/contrat-innovation</a:t>
            </a:r>
            <a:endParaRPr lang="fr-FR" sz="1000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D7C921-6E67-462D-B471-5C4766909A73}"/>
              </a:ext>
            </a:extLst>
          </p:cNvPr>
          <p:cNvSpPr/>
          <p:nvPr/>
        </p:nvSpPr>
        <p:spPr>
          <a:xfrm>
            <a:off x="6202055" y="4546006"/>
            <a:ext cx="2880000" cy="1334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00" dirty="0">
                <a:solidFill>
                  <a:srgbClr val="0070C0"/>
                </a:solidFill>
              </a:rPr>
              <a:t>TPE PME - CA&lt;50M€</a:t>
            </a:r>
          </a:p>
          <a:p>
            <a:pPr algn="ctr"/>
            <a:r>
              <a:rPr lang="fr-FR" sz="1000" dirty="0">
                <a:solidFill>
                  <a:srgbClr val="0070C0"/>
                </a:solidFill>
              </a:rPr>
              <a:t>(ETI et GE en zone AFR)</a:t>
            </a:r>
          </a:p>
          <a:p>
            <a:pPr algn="ctr"/>
            <a:endParaRPr lang="fr-FR" sz="1000" dirty="0">
              <a:solidFill>
                <a:srgbClr val="0070C0"/>
              </a:solidFill>
            </a:endParaRPr>
          </a:p>
          <a:p>
            <a:pPr algn="ctr"/>
            <a:r>
              <a:rPr lang="fr-FR" sz="1000" dirty="0">
                <a:solidFill>
                  <a:srgbClr val="0070C0"/>
                </a:solidFill>
              </a:rPr>
              <a:t>A partir de 40 K€ de dépenses</a:t>
            </a:r>
          </a:p>
          <a:p>
            <a:pPr algn="ctr"/>
            <a:r>
              <a:rPr lang="fr-FR" sz="1000" dirty="0">
                <a:solidFill>
                  <a:srgbClr val="0070C0"/>
                </a:solidFill>
              </a:rPr>
              <a:t>Jusqu’à 1M€ de subvention</a:t>
            </a:r>
          </a:p>
          <a:p>
            <a:pPr algn="ctr"/>
            <a:endParaRPr lang="fr-FR" sz="1000" dirty="0">
              <a:solidFill>
                <a:srgbClr val="00206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fr-FR" sz="1000" dirty="0">
                <a:solidFill>
                  <a:srgbClr val="002060"/>
                </a:solidFill>
                <a:hlinkClick r:id="rId5"/>
              </a:rPr>
              <a:t>https://hubentreprendre.laregion.fr/financement/contrat-croissance</a:t>
            </a:r>
            <a:r>
              <a:rPr lang="fr-FR" sz="1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00F631-9B13-4B66-AD11-194B254D6705}"/>
              </a:ext>
            </a:extLst>
          </p:cNvPr>
          <p:cNvSpPr/>
          <p:nvPr/>
        </p:nvSpPr>
        <p:spPr>
          <a:xfrm>
            <a:off x="85455" y="4546006"/>
            <a:ext cx="2880000" cy="1334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00" dirty="0">
                <a:solidFill>
                  <a:srgbClr val="0070C0"/>
                </a:solidFill>
              </a:rPr>
              <a:t>TPE</a:t>
            </a:r>
          </a:p>
          <a:p>
            <a:pPr algn="ctr"/>
            <a:r>
              <a:rPr lang="fr-FR" sz="1000" dirty="0">
                <a:solidFill>
                  <a:srgbClr val="0070C0"/>
                </a:solidFill>
              </a:rPr>
              <a:t>Effectifs&lt;50 &amp; CA&lt;10M€</a:t>
            </a:r>
          </a:p>
          <a:p>
            <a:pPr algn="ctr"/>
            <a:endParaRPr lang="fr-FR" sz="1000" dirty="0">
              <a:solidFill>
                <a:srgbClr val="0070C0"/>
              </a:solidFill>
            </a:endParaRPr>
          </a:p>
          <a:p>
            <a:pPr algn="ctr"/>
            <a:r>
              <a:rPr lang="fr-FR" sz="1000" dirty="0">
                <a:solidFill>
                  <a:srgbClr val="0070C0"/>
                </a:solidFill>
              </a:rPr>
              <a:t>50% des dépenses jusqu’à 20k€ d’aides</a:t>
            </a:r>
          </a:p>
          <a:p>
            <a:pPr algn="ctr"/>
            <a:endParaRPr lang="fr-FR" sz="1000" dirty="0">
              <a:solidFill>
                <a:srgbClr val="0070C0"/>
              </a:solidFill>
            </a:endParaRPr>
          </a:p>
          <a:p>
            <a:pPr algn="ctr"/>
            <a:r>
              <a:rPr lang="fr-FR" sz="1000" dirty="0">
                <a:solidFill>
                  <a:srgbClr val="002060"/>
                </a:solidFill>
                <a:hlinkClick r:id="rId6"/>
              </a:rPr>
              <a:t>https://hubentreprendre.laregion.fr/financement/pass-occitanie</a:t>
            </a:r>
            <a:r>
              <a:rPr lang="fr-FR" sz="1000" dirty="0">
                <a:solidFill>
                  <a:srgbClr val="002060"/>
                </a:solidFill>
              </a:rPr>
              <a:t> </a:t>
            </a:r>
            <a:endParaRPr lang="fr-FR" sz="1000" dirty="0">
              <a:solidFill>
                <a:srgbClr val="0070C0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5DE69A3-2493-4259-BCA1-9D3D1CF6250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5" y="1039044"/>
            <a:ext cx="2880000" cy="2742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9C4D86F-FECA-41FB-91FF-12B8BD07C81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755" y="1039045"/>
            <a:ext cx="2880000" cy="3236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D7540FE-F912-4214-8DE0-4AC98267B10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055" y="1039044"/>
            <a:ext cx="2880000" cy="336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6B622FC-572B-478D-B95B-06DB2B84491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0355" y="1039045"/>
            <a:ext cx="2880000" cy="276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C573B19-E7B3-4F6A-9DFA-52A8756FDDB0}"/>
              </a:ext>
            </a:extLst>
          </p:cNvPr>
          <p:cNvSpPr/>
          <p:nvPr/>
        </p:nvSpPr>
        <p:spPr>
          <a:xfrm>
            <a:off x="9260355" y="4546006"/>
            <a:ext cx="2880000" cy="1334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00" dirty="0">
                <a:solidFill>
                  <a:srgbClr val="0070C0"/>
                </a:solidFill>
              </a:rPr>
              <a:t>TPE PME - Effectif&lt;250 &amp; CA</a:t>
            </a:r>
            <a:r>
              <a:rPr lang="fr-FR" sz="1000">
                <a:solidFill>
                  <a:srgbClr val="0070C0"/>
                </a:solidFill>
              </a:rPr>
              <a:t>&lt;50M€</a:t>
            </a:r>
            <a:endParaRPr lang="fr-FR" sz="1000" dirty="0">
              <a:solidFill>
                <a:srgbClr val="0070C0"/>
              </a:solidFill>
            </a:endParaRPr>
          </a:p>
          <a:p>
            <a:pPr algn="ctr"/>
            <a:endParaRPr lang="fr-FR" sz="1000" dirty="0">
              <a:solidFill>
                <a:srgbClr val="0070C0"/>
              </a:solidFill>
            </a:endParaRPr>
          </a:p>
          <a:p>
            <a:pPr algn="ctr"/>
            <a:endParaRPr lang="fr-FR" sz="1000" dirty="0">
              <a:solidFill>
                <a:srgbClr val="0070C0"/>
              </a:solidFill>
            </a:endParaRPr>
          </a:p>
          <a:p>
            <a:pPr algn="ctr"/>
            <a:r>
              <a:rPr lang="fr-FR" sz="1000" dirty="0">
                <a:solidFill>
                  <a:srgbClr val="0070C0"/>
                </a:solidFill>
              </a:rPr>
              <a:t>50 % de subvention</a:t>
            </a:r>
          </a:p>
          <a:p>
            <a:pPr algn="ctr"/>
            <a:r>
              <a:rPr lang="fr-FR" sz="1000" dirty="0">
                <a:solidFill>
                  <a:srgbClr val="0070C0"/>
                </a:solidFill>
              </a:rPr>
              <a:t>Jusqu’à 50K€ de subvention</a:t>
            </a:r>
          </a:p>
          <a:p>
            <a:pPr algn="ctr"/>
            <a:endParaRPr lang="fr-FR" sz="1000" dirty="0">
              <a:solidFill>
                <a:srgbClr val="00206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1000" u="sng" dirty="0">
                <a:solidFill>
                  <a:srgbClr val="000000"/>
                </a:solidFill>
                <a:latin typeface="Calibri" panose="020F0502020204030204" pitchFamily="34" charset="0"/>
                <a:hlinkClick r:id="rId11"/>
              </a:rPr>
              <a:t>https://hubentreprendre.laregion.fr/financement/contrat-expertises</a:t>
            </a:r>
            <a:endParaRPr lang="fr-FR" sz="100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0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58B9B-AF68-D84A-9E97-DD3E0586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813"/>
            <a:ext cx="12192000" cy="424732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/>
            <a:r>
              <a:rPr lang="fr-FR" sz="2400" b="1" dirty="0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Financement de l’</a:t>
            </a:r>
            <a:r>
              <a:rPr lang="fr-FR" sz="2400" b="1" dirty="0">
                <a:solidFill>
                  <a:srgbClr val="E7352A"/>
                </a:solidFill>
                <a:latin typeface="Arial" charset="0"/>
                <a:cs typeface="Times New Roman" pitchFamily="18" charset="0"/>
              </a:rPr>
              <a:t>Industrie du Futur par </a:t>
            </a:r>
            <a:r>
              <a:rPr lang="fr-FR" sz="2400" b="1" dirty="0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BPI France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315617-0848-4330-ACEC-AB46B20ADB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522" y="1538472"/>
            <a:ext cx="6310986" cy="378105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9020E83-B1E0-45B6-B970-FA564EC275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526" y="1538472"/>
            <a:ext cx="4172981" cy="307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20EBBE-C7DC-41E8-845C-89A6E7B3A12F}"/>
              </a:ext>
            </a:extLst>
          </p:cNvPr>
          <p:cNvSpPr/>
          <p:nvPr/>
        </p:nvSpPr>
        <p:spPr>
          <a:xfrm>
            <a:off x="7760526" y="4722659"/>
            <a:ext cx="4172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4"/>
              </a:rPr>
              <a:t>https://www.bpifrance.fr/A-la-une/Actualites/Le-pret-Industrie-du-Futur-Croissance-pour-qui-Pour-quoi-31702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83637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14010"/>
            <a:ext cx="12191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/>
            <a:r>
              <a:rPr lang="fr-FR" sz="2400" b="1" dirty="0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Contact</a:t>
            </a:r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1792778" y="2842371"/>
            <a:ext cx="9034463" cy="237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95959"/>
                </a:solidFill>
                <a:latin typeface="Arail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595959"/>
                </a:solidFill>
                <a:latin typeface="Arail" charset="0"/>
                <a:ea typeface="MS PGothic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95959"/>
                </a:solidFill>
                <a:latin typeface="Arail" charset="0"/>
                <a:ea typeface="MS PGothic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95959"/>
                </a:solidFill>
                <a:latin typeface="Arail" charset="0"/>
                <a:ea typeface="MS PGothic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95959"/>
                </a:solidFill>
                <a:latin typeface="Arail" charset="0"/>
                <a:ea typeface="MS PGothic" charset="-128"/>
                <a:cs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Arail" charset="0"/>
                <a:ea typeface="MS PGothic" charset="-128"/>
                <a:cs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Arail" charset="0"/>
                <a:ea typeface="MS PGothic" charset="-128"/>
                <a:cs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Arail" charset="0"/>
                <a:ea typeface="MS PGothic" charset="-128"/>
                <a:cs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95959"/>
                </a:solidFill>
                <a:latin typeface="Arail" charset="0"/>
                <a:ea typeface="MS PGothic" charset="-128"/>
                <a:cs typeface="ＭＳ Ｐゴシック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Calibri" charset="0"/>
              </a:rPr>
              <a:t>Contact : Sylvie MONPAGENS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dirty="0"/>
              <a:t> 📞: </a:t>
            </a:r>
            <a:r>
              <a:rPr lang="fr-FR" b="1" dirty="0">
                <a:solidFill>
                  <a:schemeClr val="tx1"/>
                </a:solidFill>
              </a:rPr>
              <a:t>06 85 03 91 90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dirty="0"/>
              <a:t> </a:t>
            </a:r>
            <a:r>
              <a:rPr lang="pl-PL" sz="4000" dirty="0"/>
              <a:t>📧</a:t>
            </a:r>
            <a:r>
              <a:rPr lang="pl-PL" dirty="0"/>
              <a:t>  </a:t>
            </a:r>
            <a:r>
              <a:rPr lang="pl-PL" dirty="0">
                <a:hlinkClick r:id="rId2"/>
              </a:rPr>
              <a:t>s.monpagens@toulouse.cci.fr</a:t>
            </a:r>
            <a:endParaRPr lang="fr-FR" altLang="fr-FR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242613-D4FE-4E4C-9C15-FF66053C96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890" y="963494"/>
            <a:ext cx="5474219" cy="199034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18" y="1637286"/>
            <a:ext cx="2643520" cy="26435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668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853743B-D9EF-4BFB-8524-32756B2D2C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22021" cy="6575898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29D682-6CAB-494A-A430-99EEAC6A2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91862"/>
          </a:xfrm>
        </p:spPr>
        <p:txBody>
          <a:bodyPr>
            <a:normAutofit/>
          </a:bodyPr>
          <a:lstStyle/>
          <a:p>
            <a:r>
              <a:rPr lang="fr-FR" sz="4000" dirty="0"/>
              <a:t>L’usine du futur</a:t>
            </a:r>
            <a:endParaRPr lang="en-US" sz="4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47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>
            <a:extLst>
              <a:ext uri="{FF2B5EF4-FFF2-40B4-BE49-F238E27FC236}">
                <a16:creationId xmlns:a16="http://schemas.microsoft.com/office/drawing/2014/main" id="{7F7D1456-A9FA-4352-830F-BD6BF2E3F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487" y="2208088"/>
            <a:ext cx="45525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E7352A"/>
                </a:solidFill>
                <a:latin typeface="Arial" charset="0"/>
                <a:ea typeface="MS PGothic" charset="-128"/>
                <a:cs typeface="Times New Roman" pitchFamily="18" charset="0"/>
              </a:rPr>
              <a:t>Vous êtes une TPE/PME/ETI et vous avez des problématiques Usine du futur ? </a:t>
            </a:r>
          </a:p>
        </p:txBody>
      </p:sp>
    </p:spTree>
    <p:extLst>
      <p:ext uri="{BB962C8B-B14F-4D97-AF65-F5344CB8AC3E}">
        <p14:creationId xmlns:p14="http://schemas.microsoft.com/office/powerpoint/2010/main" val="97641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646B1FC-0587-411C-84D2-0657A855762E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  <a:ea typeface="MS PGothic" charset="-128"/>
              </a:rPr>
              <a:pPr eaLnBrk="0" hangingPunct="0">
                <a:defRPr/>
              </a:pPr>
              <a:t>4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  <a:ea typeface="MS PGothic" charset="-128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3278176" y="4262138"/>
            <a:ext cx="1527175" cy="1465263"/>
            <a:chOff x="3297854" y="4879969"/>
            <a:chExt cx="1527175" cy="1465263"/>
          </a:xfrm>
        </p:grpSpPr>
        <p:sp>
          <p:nvSpPr>
            <p:cNvPr id="11" name="Pensées 10"/>
            <p:cNvSpPr>
              <a:spLocks noChangeArrowheads="1"/>
            </p:cNvSpPr>
            <p:nvPr/>
          </p:nvSpPr>
          <p:spPr bwMode="auto">
            <a:xfrm rot="10800000">
              <a:off x="3297854" y="4879969"/>
              <a:ext cx="1527175" cy="1465263"/>
            </a:xfrm>
            <a:prstGeom prst="cloudCallout">
              <a:avLst>
                <a:gd name="adj1" fmla="val -56694"/>
                <a:gd name="adj2" fmla="val 87140"/>
              </a:avLst>
            </a:prstGeom>
            <a:solidFill>
              <a:srgbClr val="595959"/>
            </a:solidFill>
            <a:ln w="9525">
              <a:noFill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2" name="ZoneTexte 2"/>
            <p:cNvSpPr txBox="1">
              <a:spLocks noChangeArrowheads="1"/>
            </p:cNvSpPr>
            <p:nvPr/>
          </p:nvSpPr>
          <p:spPr bwMode="auto">
            <a:xfrm>
              <a:off x="3373921" y="5282186"/>
              <a:ext cx="13985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latin typeface="Calibri" charset="0"/>
                </a:rPr>
                <a:t>Comment aller vers l’IF?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783568" y="3482168"/>
            <a:ext cx="1289050" cy="1465263"/>
            <a:chOff x="3745696" y="825431"/>
            <a:chExt cx="1289050" cy="1465263"/>
          </a:xfrm>
        </p:grpSpPr>
        <p:sp>
          <p:nvSpPr>
            <p:cNvPr id="14" name="Pensées 13"/>
            <p:cNvSpPr>
              <a:spLocks noChangeArrowheads="1"/>
            </p:cNvSpPr>
            <p:nvPr/>
          </p:nvSpPr>
          <p:spPr bwMode="auto">
            <a:xfrm rot="20444628">
              <a:off x="3745696" y="825431"/>
              <a:ext cx="1289050" cy="1465263"/>
            </a:xfrm>
            <a:prstGeom prst="cloudCallout">
              <a:avLst>
                <a:gd name="adj1" fmla="val 121572"/>
                <a:gd name="adj2" fmla="val -19701"/>
              </a:avLst>
            </a:prstGeom>
            <a:solidFill>
              <a:srgbClr val="595959"/>
            </a:solidFill>
            <a:ln w="9525">
              <a:noFill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5" name="ZoneTexte 17"/>
            <p:cNvSpPr txBox="1">
              <a:spLocks noChangeArrowheads="1"/>
            </p:cNvSpPr>
            <p:nvPr/>
          </p:nvSpPr>
          <p:spPr bwMode="auto">
            <a:xfrm>
              <a:off x="3827452" y="1084267"/>
              <a:ext cx="1125537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latin typeface="Calibri" charset="0"/>
                </a:rPr>
                <a:t>C’est quoi l’IF?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latin typeface="Calibri" charset="0"/>
                </a:rPr>
                <a:t>Robot?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latin typeface="Calibri" charset="0"/>
                </a:rPr>
                <a:t>Digital?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9437522" y="149863"/>
            <a:ext cx="1507676" cy="1565931"/>
            <a:chOff x="5628481" y="969809"/>
            <a:chExt cx="1295390" cy="1465263"/>
          </a:xfrm>
        </p:grpSpPr>
        <p:sp>
          <p:nvSpPr>
            <p:cNvPr id="17" name="Pensées 16"/>
            <p:cNvSpPr>
              <a:spLocks noChangeArrowheads="1"/>
            </p:cNvSpPr>
            <p:nvPr/>
          </p:nvSpPr>
          <p:spPr bwMode="auto">
            <a:xfrm rot="1309696">
              <a:off x="5628481" y="969809"/>
              <a:ext cx="1289050" cy="1465263"/>
            </a:xfrm>
            <a:prstGeom prst="cloudCallout">
              <a:avLst>
                <a:gd name="adj1" fmla="val -76904"/>
                <a:gd name="adj2" fmla="val 119524"/>
              </a:avLst>
            </a:prstGeom>
            <a:solidFill>
              <a:srgbClr val="595959"/>
            </a:solidFill>
            <a:ln w="9525">
              <a:noFill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x-none" dirty="0">
                <a:solidFill>
                  <a:srgbClr val="000000"/>
                </a:solidFill>
              </a:endParaRPr>
            </a:p>
          </p:txBody>
        </p:sp>
        <p:sp>
          <p:nvSpPr>
            <p:cNvPr id="18" name="ZoneTexte 19"/>
            <p:cNvSpPr txBox="1">
              <a:spLocks noChangeArrowheads="1"/>
            </p:cNvSpPr>
            <p:nvPr/>
          </p:nvSpPr>
          <p:spPr bwMode="auto">
            <a:xfrm>
              <a:off x="5637885" y="1391403"/>
              <a:ext cx="1285986" cy="547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latin typeface="Calibri" charset="0"/>
                </a:rPr>
                <a:t>Suis-je concerné?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0050173" y="3348726"/>
            <a:ext cx="1465262" cy="1289050"/>
            <a:chOff x="6762804" y="2358100"/>
            <a:chExt cx="1465262" cy="1289050"/>
          </a:xfrm>
        </p:grpSpPr>
        <p:sp>
          <p:nvSpPr>
            <p:cNvPr id="20" name="Pensées 19"/>
            <p:cNvSpPr>
              <a:spLocks noChangeArrowheads="1"/>
            </p:cNvSpPr>
            <p:nvPr/>
          </p:nvSpPr>
          <p:spPr bwMode="auto">
            <a:xfrm rot="3178294">
              <a:off x="6850910" y="2269994"/>
              <a:ext cx="1289050" cy="1465262"/>
            </a:xfrm>
            <a:prstGeom prst="cloudCallout">
              <a:avLst>
                <a:gd name="adj1" fmla="val -149798"/>
                <a:gd name="adj2" fmla="val 102272"/>
              </a:avLst>
            </a:prstGeom>
            <a:solidFill>
              <a:srgbClr val="595959"/>
            </a:solidFill>
            <a:ln w="9525">
              <a:noFill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21" name="ZoneTexte 20"/>
            <p:cNvSpPr txBox="1">
              <a:spLocks noChangeArrowheads="1"/>
            </p:cNvSpPr>
            <p:nvPr/>
          </p:nvSpPr>
          <p:spPr bwMode="auto">
            <a:xfrm>
              <a:off x="6932666" y="2690802"/>
              <a:ext cx="112553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latin typeface="Calibri" charset="0"/>
                </a:rPr>
                <a:t>Pourquoi changer?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9065822" y="4604030"/>
            <a:ext cx="1465262" cy="1289050"/>
            <a:chOff x="6918267" y="3954941"/>
            <a:chExt cx="1465262" cy="1289050"/>
          </a:xfrm>
        </p:grpSpPr>
        <p:sp>
          <p:nvSpPr>
            <p:cNvPr id="23" name="Pensées 22"/>
            <p:cNvSpPr>
              <a:spLocks noChangeArrowheads="1"/>
            </p:cNvSpPr>
            <p:nvPr/>
          </p:nvSpPr>
          <p:spPr bwMode="auto">
            <a:xfrm rot="5640608">
              <a:off x="7006373" y="3866835"/>
              <a:ext cx="1289050" cy="1465262"/>
            </a:xfrm>
            <a:prstGeom prst="cloudCallout">
              <a:avLst>
                <a:gd name="adj1" fmla="val -118575"/>
                <a:gd name="adj2" fmla="val 155547"/>
              </a:avLst>
            </a:prstGeom>
            <a:solidFill>
              <a:srgbClr val="595959"/>
            </a:solidFill>
            <a:ln w="9525">
              <a:noFill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24" name="ZoneTexte 21"/>
            <p:cNvSpPr txBox="1">
              <a:spLocks noChangeArrowheads="1"/>
            </p:cNvSpPr>
            <p:nvPr/>
          </p:nvSpPr>
          <p:spPr bwMode="auto">
            <a:xfrm>
              <a:off x="7128984" y="4016598"/>
              <a:ext cx="112553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latin typeface="Calibri" charset="0"/>
                </a:rPr>
                <a:t>Les technos sont-elles matures?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749371" y="1664739"/>
            <a:ext cx="1528762" cy="1289050"/>
            <a:chOff x="736314" y="2756551"/>
            <a:chExt cx="1528762" cy="1289050"/>
          </a:xfrm>
        </p:grpSpPr>
        <p:sp>
          <p:nvSpPr>
            <p:cNvPr id="26" name="Pensées 25"/>
            <p:cNvSpPr>
              <a:spLocks noChangeArrowheads="1"/>
            </p:cNvSpPr>
            <p:nvPr/>
          </p:nvSpPr>
          <p:spPr bwMode="auto">
            <a:xfrm rot="15926130">
              <a:off x="856170" y="2636695"/>
              <a:ext cx="1289050" cy="1528762"/>
            </a:xfrm>
            <a:prstGeom prst="cloudCallout">
              <a:avLst>
                <a:gd name="adj1" fmla="val -41580"/>
                <a:gd name="adj2" fmla="val 133882"/>
              </a:avLst>
            </a:prstGeom>
            <a:solidFill>
              <a:srgbClr val="595959"/>
            </a:solidFill>
            <a:ln w="9525">
              <a:noFill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27" name="ZoneTexte 22"/>
            <p:cNvSpPr txBox="1">
              <a:spLocks noChangeArrowheads="1"/>
            </p:cNvSpPr>
            <p:nvPr/>
          </p:nvSpPr>
          <p:spPr bwMode="auto">
            <a:xfrm>
              <a:off x="811611" y="3108976"/>
              <a:ext cx="1320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latin typeface="Calibri" charset="0"/>
                </a:rPr>
                <a:t>A qui m’adresser?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661279" y="4339412"/>
            <a:ext cx="1617796" cy="1481834"/>
            <a:chOff x="5503012" y="5256951"/>
            <a:chExt cx="1617796" cy="1481834"/>
          </a:xfrm>
        </p:grpSpPr>
        <p:sp>
          <p:nvSpPr>
            <p:cNvPr id="29" name="Pensées 28"/>
            <p:cNvSpPr>
              <a:spLocks noChangeArrowheads="1"/>
            </p:cNvSpPr>
            <p:nvPr/>
          </p:nvSpPr>
          <p:spPr bwMode="auto">
            <a:xfrm rot="7616313">
              <a:off x="5571248" y="5188715"/>
              <a:ext cx="1481324" cy="1617796"/>
            </a:xfrm>
            <a:prstGeom prst="cloudCallout">
              <a:avLst>
                <a:gd name="adj1" fmla="val -60679"/>
                <a:gd name="adj2" fmla="val 81735"/>
              </a:avLst>
            </a:prstGeom>
            <a:solidFill>
              <a:srgbClr val="595959"/>
            </a:solidFill>
            <a:ln w="9525">
              <a:noFill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x-none" dirty="0">
                <a:solidFill>
                  <a:srgbClr val="000000"/>
                </a:solidFill>
              </a:endParaRPr>
            </a:p>
          </p:txBody>
        </p:sp>
        <p:sp>
          <p:nvSpPr>
            <p:cNvPr id="30" name="ZoneTexte 23"/>
            <p:cNvSpPr txBox="1">
              <a:spLocks noChangeArrowheads="1"/>
            </p:cNvSpPr>
            <p:nvPr/>
          </p:nvSpPr>
          <p:spPr bwMode="auto">
            <a:xfrm>
              <a:off x="5713527" y="5415346"/>
              <a:ext cx="13208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latin typeface="Calibri" charset="0"/>
                </a:rPr>
                <a:t>Quels impacts sur mon organisation?</a:t>
              </a: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7036596" y="285896"/>
            <a:ext cx="1465262" cy="1289050"/>
            <a:chOff x="1832389" y="1322109"/>
            <a:chExt cx="1465262" cy="1289050"/>
          </a:xfrm>
        </p:grpSpPr>
        <p:sp>
          <p:nvSpPr>
            <p:cNvPr id="32" name="Pensées 31"/>
            <p:cNvSpPr>
              <a:spLocks noChangeArrowheads="1"/>
            </p:cNvSpPr>
            <p:nvPr/>
          </p:nvSpPr>
          <p:spPr bwMode="auto">
            <a:xfrm rot="18552936">
              <a:off x="1920495" y="1234003"/>
              <a:ext cx="1289050" cy="1465262"/>
            </a:xfrm>
            <a:prstGeom prst="cloudCallout">
              <a:avLst>
                <a:gd name="adj1" fmla="val -84486"/>
                <a:gd name="adj2" fmla="val 24054"/>
              </a:avLst>
            </a:prstGeom>
            <a:solidFill>
              <a:srgbClr val="595959"/>
            </a:solidFill>
            <a:ln w="9525">
              <a:noFill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3" name="ZoneTexte 20"/>
            <p:cNvSpPr txBox="1">
              <a:spLocks noChangeArrowheads="1"/>
            </p:cNvSpPr>
            <p:nvPr/>
          </p:nvSpPr>
          <p:spPr bwMode="auto">
            <a:xfrm>
              <a:off x="1919161" y="1623223"/>
              <a:ext cx="11255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latin typeface="Calibri" charset="0"/>
                </a:rPr>
                <a:t>C’est quoi le 4.0?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166671" y="4459894"/>
            <a:ext cx="1289050" cy="1465263"/>
            <a:chOff x="3527650" y="1364040"/>
            <a:chExt cx="1289050" cy="1465263"/>
          </a:xfrm>
        </p:grpSpPr>
        <p:sp>
          <p:nvSpPr>
            <p:cNvPr id="35" name="Pensées 34"/>
            <p:cNvSpPr>
              <a:spLocks noChangeArrowheads="1"/>
            </p:cNvSpPr>
            <p:nvPr/>
          </p:nvSpPr>
          <p:spPr bwMode="auto">
            <a:xfrm rot="20444628">
              <a:off x="3527650" y="1364040"/>
              <a:ext cx="1289050" cy="1465263"/>
            </a:xfrm>
            <a:prstGeom prst="cloudCallout">
              <a:avLst>
                <a:gd name="adj1" fmla="val 33735"/>
                <a:gd name="adj2" fmla="val -89248"/>
              </a:avLst>
            </a:prstGeom>
            <a:solidFill>
              <a:srgbClr val="595959"/>
            </a:solidFill>
            <a:ln w="9525">
              <a:noFill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6" name="ZoneTexte 17"/>
            <p:cNvSpPr txBox="1">
              <a:spLocks noChangeArrowheads="1"/>
            </p:cNvSpPr>
            <p:nvPr/>
          </p:nvSpPr>
          <p:spPr bwMode="auto">
            <a:xfrm>
              <a:off x="3609406" y="1622876"/>
              <a:ext cx="1125537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latin typeface="Calibri" charset="0"/>
                </a:rPr>
                <a:t>J’ai peur pour mon équilibre social!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525599" y="112808"/>
            <a:ext cx="1465262" cy="1289050"/>
            <a:chOff x="1681712" y="1322109"/>
            <a:chExt cx="1465262" cy="1289050"/>
          </a:xfrm>
        </p:grpSpPr>
        <p:sp>
          <p:nvSpPr>
            <p:cNvPr id="41" name="Pensées 40"/>
            <p:cNvSpPr>
              <a:spLocks noChangeArrowheads="1"/>
            </p:cNvSpPr>
            <p:nvPr/>
          </p:nvSpPr>
          <p:spPr bwMode="auto">
            <a:xfrm rot="18552936">
              <a:off x="1769818" y="1234003"/>
              <a:ext cx="1289050" cy="1465262"/>
            </a:xfrm>
            <a:prstGeom prst="cloudCallout">
              <a:avLst>
                <a:gd name="adj1" fmla="val 759"/>
                <a:gd name="adj2" fmla="val 156059"/>
              </a:avLst>
            </a:prstGeom>
            <a:solidFill>
              <a:srgbClr val="595959"/>
            </a:solidFill>
            <a:ln w="9525">
              <a:noFill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42" name="ZoneTexte 20"/>
            <p:cNvSpPr txBox="1">
              <a:spLocks noChangeArrowheads="1"/>
            </p:cNvSpPr>
            <p:nvPr/>
          </p:nvSpPr>
          <p:spPr bwMode="auto">
            <a:xfrm>
              <a:off x="1919161" y="1623223"/>
              <a:ext cx="11255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latin typeface="Calibri" charset="0"/>
                </a:rPr>
                <a:t>Qui pour m’aider ?</a:t>
              </a: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10212566" y="1863479"/>
            <a:ext cx="1465263" cy="1289050"/>
            <a:chOff x="1592910" y="4215275"/>
            <a:chExt cx="1465263" cy="1289050"/>
          </a:xfrm>
        </p:grpSpPr>
        <p:sp>
          <p:nvSpPr>
            <p:cNvPr id="44" name="Pensées 43"/>
            <p:cNvSpPr>
              <a:spLocks noChangeArrowheads="1"/>
            </p:cNvSpPr>
            <p:nvPr/>
          </p:nvSpPr>
          <p:spPr bwMode="auto">
            <a:xfrm rot="13852907">
              <a:off x="1681017" y="4127168"/>
              <a:ext cx="1289050" cy="1465263"/>
            </a:xfrm>
            <a:prstGeom prst="cloudCallout">
              <a:avLst>
                <a:gd name="adj1" fmla="val 116156"/>
                <a:gd name="adj2" fmla="val -151289"/>
              </a:avLst>
            </a:prstGeom>
            <a:solidFill>
              <a:srgbClr val="595959"/>
            </a:solidFill>
            <a:ln w="9525">
              <a:noFill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45" name="ZoneTexte 18"/>
            <p:cNvSpPr txBox="1">
              <a:spLocks noChangeArrowheads="1"/>
            </p:cNvSpPr>
            <p:nvPr/>
          </p:nvSpPr>
          <p:spPr bwMode="auto">
            <a:xfrm>
              <a:off x="1770241" y="4473874"/>
              <a:ext cx="1125538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latin typeface="Calibri" charset="0"/>
                </a:rPr>
                <a:t>Combien ça coûte et quel ROI?</a:t>
              </a: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4418177" y="5542"/>
            <a:ext cx="1528762" cy="1289050"/>
            <a:chOff x="707630" y="2717363"/>
            <a:chExt cx="1528762" cy="1289050"/>
          </a:xfrm>
        </p:grpSpPr>
        <p:sp>
          <p:nvSpPr>
            <p:cNvPr id="47" name="Pensées 46"/>
            <p:cNvSpPr>
              <a:spLocks noChangeArrowheads="1"/>
            </p:cNvSpPr>
            <p:nvPr/>
          </p:nvSpPr>
          <p:spPr bwMode="auto">
            <a:xfrm rot="15926130">
              <a:off x="827486" y="2597507"/>
              <a:ext cx="1289050" cy="1528762"/>
            </a:xfrm>
            <a:prstGeom prst="cloudCallout">
              <a:avLst>
                <a:gd name="adj1" fmla="val -110689"/>
                <a:gd name="adj2" fmla="val 19842"/>
              </a:avLst>
            </a:prstGeom>
            <a:solidFill>
              <a:srgbClr val="595959"/>
            </a:solidFill>
            <a:ln w="9525">
              <a:noFill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48" name="ZoneTexte 22"/>
            <p:cNvSpPr txBox="1">
              <a:spLocks noChangeArrowheads="1"/>
            </p:cNvSpPr>
            <p:nvPr/>
          </p:nvSpPr>
          <p:spPr bwMode="auto">
            <a:xfrm>
              <a:off x="799723" y="2968693"/>
              <a:ext cx="1320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595959"/>
                  </a:solidFill>
                  <a:latin typeface="Arail" charset="0"/>
                  <a:ea typeface="MS PGothic" charset="-128"/>
                  <a:cs typeface="ＭＳ Ｐゴシック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latin typeface="Calibri" charset="0"/>
                </a:rPr>
                <a:t>Qu’est ce que ça va me rapporter?</a:t>
              </a:r>
            </a:p>
          </p:txBody>
        </p:sp>
      </p:grpSp>
      <p:sp>
        <p:nvSpPr>
          <p:cNvPr id="50" name="Rectangle 2">
            <a:extLst>
              <a:ext uri="{FF2B5EF4-FFF2-40B4-BE49-F238E27FC236}">
                <a16:creationId xmlns:a16="http://schemas.microsoft.com/office/drawing/2014/main" id="{09DD53B0-55A6-4C80-9966-C6B158964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487" y="2208088"/>
            <a:ext cx="45525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E7352A"/>
                </a:solidFill>
                <a:latin typeface="Arial" charset="0"/>
                <a:ea typeface="MS PGothic" charset="-128"/>
                <a:cs typeface="Times New Roman" pitchFamily="18" charset="0"/>
              </a:rPr>
              <a:t>Vous êtes une TPE/PME/ETI et vous avez des problématiques Usine du futur ? </a:t>
            </a:r>
          </a:p>
        </p:txBody>
      </p:sp>
    </p:spTree>
    <p:extLst>
      <p:ext uri="{BB962C8B-B14F-4D97-AF65-F5344CB8AC3E}">
        <p14:creationId xmlns:p14="http://schemas.microsoft.com/office/powerpoint/2010/main" val="1735494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49463-7101-D241-A61B-5497D4F1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296"/>
            <a:ext cx="12192000" cy="757130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/>
            <a:r>
              <a:rPr lang="fr-FR" sz="2400" b="1" dirty="0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Les thématiques incontournables  de</a:t>
            </a:r>
            <a:br>
              <a:rPr lang="fr-FR" sz="2400" b="1" dirty="0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fr-FR" sz="2400" b="1" dirty="0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l’Industrie du Futur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ED6632-9563-487C-B5EC-C828F592B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00" y="1773365"/>
            <a:ext cx="10562825" cy="27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3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853743B-D9EF-4BFB-8524-32756B2D2C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22021" cy="6575898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29D682-6CAB-494A-A430-99EEAC6A2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91862"/>
          </a:xfrm>
        </p:spPr>
        <p:txBody>
          <a:bodyPr>
            <a:normAutofit/>
          </a:bodyPr>
          <a:lstStyle/>
          <a:p>
            <a:r>
              <a:rPr lang="fr-FR" sz="4000" dirty="0"/>
              <a:t>Le club</a:t>
            </a:r>
            <a:endParaRPr lang="en-US" sz="4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54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65279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/>
            <a:r>
              <a:rPr lang="fr-FR" sz="2400" b="1" dirty="0">
                <a:solidFill>
                  <a:srgbClr val="E7352A"/>
                </a:solidFill>
                <a:latin typeface="Arial" charset="0"/>
                <a:cs typeface="Times New Roman" pitchFamily="18" charset="0"/>
              </a:rPr>
              <a:t>Pourquoi?</a:t>
            </a:r>
            <a:endParaRPr lang="fr-FR" sz="2400" b="1" dirty="0">
              <a:solidFill>
                <a:srgbClr val="E7352A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271552856"/>
              </p:ext>
            </p:extLst>
          </p:nvPr>
        </p:nvGraphicFramePr>
        <p:xfrm>
          <a:off x="1704622" y="806351"/>
          <a:ext cx="8737600" cy="514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046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30B33B9-E5AF-AE41-83CB-50FD0183C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08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/>
            <a:r>
              <a:rPr lang="fr-FR" sz="2400" b="1" dirty="0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Club intégré sous l’égide de la CCI de Toulouse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CC0652-F6BD-417F-B159-EDF0118EED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1124576"/>
            <a:ext cx="2953518" cy="3069342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A811DC0A-29FB-4274-A380-F4C739B4E724}"/>
              </a:ext>
            </a:extLst>
          </p:cNvPr>
          <p:cNvGrpSpPr/>
          <p:nvPr/>
        </p:nvGrpSpPr>
        <p:grpSpPr>
          <a:xfrm>
            <a:off x="3694519" y="1124576"/>
            <a:ext cx="7113181" cy="4661116"/>
            <a:chOff x="4113619" y="959476"/>
            <a:chExt cx="7113181" cy="4661116"/>
          </a:xfrm>
        </p:grpSpPr>
        <p:graphicFrame>
          <p:nvGraphicFramePr>
            <p:cNvPr id="9" name="Diagramme 8">
              <a:extLst>
                <a:ext uri="{FF2B5EF4-FFF2-40B4-BE49-F238E27FC236}">
                  <a16:creationId xmlns:a16="http://schemas.microsoft.com/office/drawing/2014/main" id="{A4635EF4-20A5-4655-BE4A-DB8EB6520F6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247341"/>
                </p:ext>
              </p:extLst>
            </p:nvPr>
          </p:nvGraphicFramePr>
          <p:xfrm>
            <a:off x="4113619" y="959476"/>
            <a:ext cx="7113181" cy="46611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E8AAA317-CCFD-40B6-BE8E-D78B72D2A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1067" y="4827695"/>
              <a:ext cx="5814509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 eaLnBrk="1" hangingPunct="1"/>
              <a:r>
                <a:rPr lang="fr-FR" sz="2100" b="1" dirty="0">
                  <a:solidFill>
                    <a:srgbClr val="E7352A"/>
                  </a:solidFill>
                  <a:latin typeface="Arial" charset="0"/>
                  <a:ea typeface="+mn-ea"/>
                  <a:cs typeface="Times New Roman" pitchFamily="18" charset="0"/>
                </a:rPr>
                <a:t>Leviers d’action du club 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06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30B33B9-E5AF-AE41-83CB-50FD0183C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08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/>
            <a:r>
              <a:rPr lang="fr-FR" sz="2400" b="1" dirty="0">
                <a:solidFill>
                  <a:srgbClr val="E7352A"/>
                </a:solidFill>
                <a:latin typeface="Arial" charset="0"/>
                <a:ea typeface="+mn-ea"/>
                <a:cs typeface="Times New Roman" pitchFamily="18" charset="0"/>
              </a:rPr>
              <a:t>Missions du club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CFD798F7-4DE1-4952-98BD-08BF1E714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2866"/>
              </p:ext>
            </p:extLst>
          </p:nvPr>
        </p:nvGraphicFramePr>
        <p:xfrm>
          <a:off x="3263900" y="10668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28033F6-3A02-4FB6-BC69-4DBD7F9032EF}"/>
              </a:ext>
            </a:extLst>
          </p:cNvPr>
          <p:cNvSpPr/>
          <p:nvPr/>
        </p:nvSpPr>
        <p:spPr>
          <a:xfrm>
            <a:off x="8288655" y="2209800"/>
            <a:ext cx="3903345" cy="2743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fr-FR" sz="1400" b="1" kern="1200" dirty="0">
                <a:solidFill>
                  <a:srgbClr val="595959"/>
                </a:solidFill>
                <a:effectLst/>
                <a:ea typeface="MS PGothic" panose="020B0600070205080204" pitchFamily="34" charset="-128"/>
                <a:cs typeface="Cambria" panose="02040503050406030204" pitchFamily="18" charset="0"/>
              </a:rPr>
              <a:t>Objectifs </a:t>
            </a:r>
            <a:r>
              <a:rPr lang="fr-FR" sz="1400" b="1" dirty="0">
                <a:solidFill>
                  <a:srgbClr val="595959"/>
                </a:solidFill>
                <a:ea typeface="MS PGothic" panose="020B0600070205080204" pitchFamily="34" charset="-128"/>
                <a:cs typeface="Cambria" panose="02040503050406030204" pitchFamily="18" charset="0"/>
              </a:rPr>
              <a:t>de la commission écosystème : </a:t>
            </a:r>
            <a:endParaRPr lang="en-US" sz="1600" dirty="0">
              <a:solidFill>
                <a:srgbClr val="595959"/>
              </a:solidFill>
              <a:effectLst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77800" lvl="0" indent="-1778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Aider les institutionnels à sourcer les entreprises en activant notre réseau ou en participant aux actions de sensibilisation et des détections de projets menées par les partenaires (CCI, </a:t>
            </a:r>
            <a:r>
              <a:rPr lang="fr-FR" sz="1400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Ad’Occ</a:t>
            </a:r>
            <a:r>
              <a:rPr lang="fr-FR" sz="1400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, Direccte) </a:t>
            </a:r>
            <a:endParaRPr lang="en-US" sz="1600" dirty="0">
              <a:solidFill>
                <a:srgbClr val="595959"/>
              </a:solidFill>
              <a:effectLst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77800" lvl="0" indent="-1778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Sourcer les offreurs de solutions par les </a:t>
            </a:r>
            <a:r>
              <a:rPr lang="fr-FR" sz="1400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Afterworks</a:t>
            </a:r>
            <a:r>
              <a:rPr lang="fr-FR" sz="1400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 du Club et l’expression de besoins en OS des architectes afin d’avoir une cartographie la plus complète possible.</a:t>
            </a:r>
            <a:endParaRPr lang="en-US" sz="1600" dirty="0">
              <a:solidFill>
                <a:srgbClr val="595959"/>
              </a:solidFill>
              <a:effectLst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77800" lvl="0" indent="-1778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Travailler sur la qualification des Offreurs (Experts technologiques, Offreurs de solutions) pour répondre au mieux aux 2 phases d’accompagnement du parcours régional </a:t>
            </a:r>
            <a:r>
              <a:rPr lang="fr-FR" sz="1400" dirty="0" err="1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IdF</a:t>
            </a:r>
            <a:endParaRPr lang="en-US" sz="1600" dirty="0">
              <a:solidFill>
                <a:srgbClr val="595959"/>
              </a:solidFill>
              <a:effectLst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77800" lvl="0" indent="-1778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>
                <a:solidFill>
                  <a:srgbClr val="595959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Déceler les PME susceptibles d’être labellisées Vitrine AIF</a:t>
            </a:r>
            <a:endParaRPr lang="en-US" sz="1600" dirty="0">
              <a:solidFill>
                <a:srgbClr val="595959"/>
              </a:solidFill>
              <a:effectLst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2A041A-9D82-4427-A4A3-E013E5ACD79E}"/>
              </a:ext>
            </a:extLst>
          </p:cNvPr>
          <p:cNvSpPr/>
          <p:nvPr/>
        </p:nvSpPr>
        <p:spPr>
          <a:xfrm>
            <a:off x="38910" y="1971189"/>
            <a:ext cx="3678555" cy="19831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fr-FR" sz="1400" b="1" kern="1200" dirty="0">
                <a:solidFill>
                  <a:srgbClr val="595959"/>
                </a:solidFill>
                <a:effectLst/>
                <a:ea typeface="MS PGothic" panose="020B0600070205080204" pitchFamily="34" charset="-128"/>
                <a:cs typeface="Cambria" panose="02040503050406030204" pitchFamily="18" charset="0"/>
              </a:rPr>
              <a:t>Objectifs </a:t>
            </a:r>
            <a:r>
              <a:rPr lang="fr-FR" sz="1400" b="1" dirty="0">
                <a:solidFill>
                  <a:srgbClr val="595959"/>
                </a:solidFill>
                <a:ea typeface="MS PGothic" panose="020B0600070205080204" pitchFamily="34" charset="-128"/>
                <a:cs typeface="Cambria" panose="02040503050406030204" pitchFamily="18" charset="0"/>
              </a:rPr>
              <a:t>de la commission communication</a:t>
            </a:r>
            <a:endParaRPr lang="en-US" sz="1600" dirty="0">
              <a:solidFill>
                <a:srgbClr val="595959"/>
              </a:solidFill>
              <a:effectLst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138113" indent="-138113" eaLnBrk="0" fontAlgn="base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kern="1200" dirty="0">
                <a:solidFill>
                  <a:srgbClr val="595959"/>
                </a:solidFill>
                <a:effectLst/>
                <a:ea typeface="MS PGothic" panose="020B0600070205080204" pitchFamily="34" charset="-128"/>
                <a:cs typeface="Cambria" panose="02040503050406030204" pitchFamily="18" charset="0"/>
              </a:rPr>
              <a:t>Construire le contenant et produire le </a:t>
            </a:r>
            <a:r>
              <a:rPr lang="fr-FR" sz="1400" dirty="0">
                <a:solidFill>
                  <a:srgbClr val="595959"/>
                </a:solidFill>
              </a:rPr>
              <a:t>contenu pour alimenter le site web et les réseaux sociaux.</a:t>
            </a:r>
            <a:endParaRPr lang="en-US" sz="1400" dirty="0">
              <a:solidFill>
                <a:srgbClr val="595959"/>
              </a:solidFill>
            </a:endParaRPr>
          </a:p>
          <a:p>
            <a:pPr marL="138113" indent="-138113" eaLnBrk="0" fontAlgn="base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95959"/>
                </a:solidFill>
              </a:rPr>
              <a:t>Promouvoir le Club auprès des réseaux professionnels (OS et PME).</a:t>
            </a:r>
            <a:endParaRPr lang="en-US" sz="1400" dirty="0">
              <a:solidFill>
                <a:srgbClr val="595959"/>
              </a:solidFill>
            </a:endParaRPr>
          </a:p>
          <a:p>
            <a:pPr marL="138113" indent="-1381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95959"/>
                </a:solidFill>
              </a:rPr>
              <a:t>Organiser des </a:t>
            </a:r>
            <a:r>
              <a:rPr lang="fr-FR" sz="1400" dirty="0" err="1">
                <a:solidFill>
                  <a:srgbClr val="595959"/>
                </a:solidFill>
              </a:rPr>
              <a:t>events</a:t>
            </a:r>
            <a:r>
              <a:rPr lang="fr-FR" sz="1400" dirty="0">
                <a:solidFill>
                  <a:srgbClr val="595959"/>
                </a:solidFill>
              </a:rPr>
              <a:t>, en favorisant le format Industry 4.0 (échange entre PME) ou </a:t>
            </a:r>
            <a:r>
              <a:rPr lang="fr-FR" sz="1400" dirty="0" err="1">
                <a:solidFill>
                  <a:srgbClr val="595959"/>
                </a:solidFill>
              </a:rPr>
              <a:t>afterwork</a:t>
            </a:r>
            <a:r>
              <a:rPr lang="fr-FR" sz="1400" dirty="0">
                <a:solidFill>
                  <a:srgbClr val="595959"/>
                </a:solidFill>
              </a:rPr>
              <a:t>.</a:t>
            </a:r>
            <a:endParaRPr lang="en-US" sz="1400" dirty="0">
              <a:solidFill>
                <a:srgbClr val="595959"/>
              </a:solidFill>
            </a:endParaRPr>
          </a:p>
          <a:p>
            <a:pPr marL="138113" indent="-1381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95959"/>
                </a:solidFill>
              </a:rPr>
              <a:t>Valoriser l’investissement de chaque offreur.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44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766</Words>
  <Application>Microsoft Office PowerPoint</Application>
  <PresentationFormat>Grand écran</PresentationFormat>
  <Paragraphs>136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Arail</vt:lpstr>
      <vt:lpstr>Arial</vt:lpstr>
      <vt:lpstr>Calibri</vt:lpstr>
      <vt:lpstr>Calibri Light</vt:lpstr>
      <vt:lpstr>Symbol</vt:lpstr>
      <vt:lpstr>Conception personnalisée</vt:lpstr>
      <vt:lpstr>Thème Office</vt:lpstr>
      <vt:lpstr>Présentation PowerPoint</vt:lpstr>
      <vt:lpstr>L’usine du futur</vt:lpstr>
      <vt:lpstr>Présentation PowerPoint</vt:lpstr>
      <vt:lpstr>Présentation PowerPoint</vt:lpstr>
      <vt:lpstr>Les thématiques incontournables  de l’Industrie du Futur</vt:lpstr>
      <vt:lpstr>Le club</vt:lpstr>
      <vt:lpstr>Présentation PowerPoint</vt:lpstr>
      <vt:lpstr>Présentation PowerPoint</vt:lpstr>
      <vt:lpstr>Présentation PowerPoint</vt:lpstr>
      <vt:lpstr>Présentation PowerPoint</vt:lpstr>
      <vt:lpstr>Focus rôle de l’architecte</vt:lpstr>
      <vt:lpstr>Présentation PowerPoint</vt:lpstr>
      <vt:lpstr>Pourquoi faire appel au Club?</vt:lpstr>
      <vt:lpstr>Les financements</vt:lpstr>
      <vt:lpstr>Parcours Industrie du futur </vt:lpstr>
      <vt:lpstr>Financement Région: le Pass et les Contrats</vt:lpstr>
      <vt:lpstr>Financement de l’Industrie du Futur par BPI France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HARDOUIN Marie-Amandine</dc:creator>
  <cp:lastModifiedBy>Sylvie MONPAGENS</cp:lastModifiedBy>
  <cp:revision>28</cp:revision>
  <cp:lastPrinted>2020-03-11T11:00:31Z</cp:lastPrinted>
  <dcterms:created xsi:type="dcterms:W3CDTF">2020-03-03T10:07:38Z</dcterms:created>
  <dcterms:modified xsi:type="dcterms:W3CDTF">2022-02-07T15:14:33Z</dcterms:modified>
</cp:coreProperties>
</file>